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mo Bold" panose="020B0604020202020204" charset="0"/>
      <p:regular r:id="rId14"/>
    </p:embeddedFont>
    <p:embeddedFont>
      <p:font typeface="Calibri" panose="020F0502020204030204" pitchFamily="34" charset="0"/>
      <p:regular r:id="rId15"/>
      <p:bold r:id="rId16"/>
      <p:italic r:id="rId17"/>
      <p:boldItalic r:id="rId18"/>
    </p:embeddedFont>
    <p:embeddedFont>
      <p:font typeface="Canva Sans" panose="020B0604020202020204" charset="0"/>
      <p:regular r:id="rId19"/>
    </p:embeddedFont>
    <p:embeddedFont>
      <p:font typeface="League Spartan" panose="020B0604020202020204" charset="0"/>
      <p:regular r:id="rId20"/>
    </p:embeddedFont>
    <p:embeddedFont>
      <p:font typeface="Libre Baskerville" panose="02000000000000000000" pitchFamily="2" charset="0"/>
      <p:regular r:id="rId21"/>
      <p:bold r:id="rId22"/>
      <p:italic r:id="rId23"/>
    </p:embeddedFont>
    <p:embeddedFont>
      <p:font typeface="Libre Baskerville Bold" panose="02000000000000000000" charset="0"/>
      <p:regular r:id="rId24"/>
    </p:embeddedFont>
    <p:embeddedFont>
      <p:font typeface="Open Sauce" panose="020B0604020202020204" charset="0"/>
      <p:regular r:id="rId25"/>
    </p:embeddedFont>
    <p:embeddedFont>
      <p:font typeface="Open Sauce Bold" panose="020B0604020202020204" charset="0"/>
      <p:regular r:id="rId26"/>
    </p:embeddedFont>
    <p:embeddedFont>
      <p:font typeface="Poppins" panose="00000500000000000000" pitchFamily="2" charset="0"/>
      <p:regular r:id="rId27"/>
      <p:bold r:id="rId28"/>
      <p:italic r:id="rId29"/>
      <p:boldItalic r:id="rId30"/>
    </p:embeddedFont>
    <p:embeddedFont>
      <p:font typeface="Poppins Bold" panose="00000800000000000000"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821"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55.svg"/></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sv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8.png"/><Relationship Id="rId10" Type="http://schemas.openxmlformats.org/officeDocument/2006/relationships/image" Target="../media/image50.png"/><Relationship Id="rId4" Type="http://schemas.openxmlformats.org/officeDocument/2006/relationships/image" Target="../media/image45.svg"/><Relationship Id="rId9" Type="http://schemas.openxmlformats.org/officeDocument/2006/relationships/image" Target="../media/image49.sv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jpe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49.sv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9.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sv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8874" b="-8874"/>
              </a:stretch>
            </a:blipFill>
          </p:spPr>
        </p:sp>
      </p:grpSp>
      <p:sp>
        <p:nvSpPr>
          <p:cNvPr id="4" name="Freeform 4"/>
          <p:cNvSpPr/>
          <p:nvPr/>
        </p:nvSpPr>
        <p:spPr>
          <a:xfrm>
            <a:off x="6097502" y="5590237"/>
            <a:ext cx="14099416" cy="14099416"/>
          </a:xfrm>
          <a:custGeom>
            <a:avLst/>
            <a:gdLst/>
            <a:ahLst/>
            <a:cxnLst/>
            <a:rect l="l" t="t" r="r" b="b"/>
            <a:pathLst>
              <a:path w="14099416" h="14099416">
                <a:moveTo>
                  <a:pt x="0" y="0"/>
                </a:moveTo>
                <a:lnTo>
                  <a:pt x="14099416" y="0"/>
                </a:lnTo>
                <a:lnTo>
                  <a:pt x="14099416" y="14099416"/>
                </a:lnTo>
                <a:lnTo>
                  <a:pt x="0" y="14099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7857" y="473662"/>
            <a:ext cx="8378015" cy="3420924"/>
          </a:xfrm>
          <a:prstGeom prst="rect">
            <a:avLst/>
          </a:prstGeom>
        </p:spPr>
        <p:txBody>
          <a:bodyPr lIns="0" tIns="0" rIns="0" bIns="0" rtlCol="0" anchor="t">
            <a:spAutoFit/>
          </a:bodyPr>
          <a:lstStyle/>
          <a:p>
            <a:pPr algn="l">
              <a:lnSpc>
                <a:spcPts val="12819"/>
              </a:lnSpc>
            </a:pPr>
            <a:r>
              <a:rPr lang="en-US" sz="9156" b="1">
                <a:solidFill>
                  <a:srgbClr val="051D40"/>
                </a:solidFill>
                <a:latin typeface="Arimo Bold"/>
                <a:ea typeface="Arimo Bold"/>
                <a:cs typeface="Arimo Bold"/>
                <a:sym typeface="Arimo Bold"/>
              </a:rPr>
              <a:t>Dawat</a:t>
            </a:r>
          </a:p>
          <a:p>
            <a:pPr algn="l">
              <a:lnSpc>
                <a:spcPts val="12819"/>
              </a:lnSpc>
            </a:pPr>
            <a:r>
              <a:rPr lang="en-US" sz="9156" b="1">
                <a:solidFill>
                  <a:srgbClr val="051D40"/>
                </a:solidFill>
                <a:latin typeface="Arimo Bold"/>
                <a:ea typeface="Arimo Bold"/>
                <a:cs typeface="Arimo Bold"/>
                <a:sym typeface="Arimo Bold"/>
              </a:rPr>
              <a:t>Delivery</a:t>
            </a:r>
          </a:p>
        </p:txBody>
      </p:sp>
      <p:sp>
        <p:nvSpPr>
          <p:cNvPr id="6" name="Freeform 6"/>
          <p:cNvSpPr/>
          <p:nvPr/>
        </p:nvSpPr>
        <p:spPr>
          <a:xfrm>
            <a:off x="14231446" y="-3906386"/>
            <a:ext cx="8113106" cy="8113106"/>
          </a:xfrm>
          <a:custGeom>
            <a:avLst/>
            <a:gdLst/>
            <a:ahLst/>
            <a:cxnLst/>
            <a:rect l="l" t="t" r="r" b="b"/>
            <a:pathLst>
              <a:path w="8113106" h="8113106">
                <a:moveTo>
                  <a:pt x="0" y="0"/>
                </a:moveTo>
                <a:lnTo>
                  <a:pt x="8113107" y="0"/>
                </a:lnTo>
                <a:lnTo>
                  <a:pt x="8113107" y="8113107"/>
                </a:lnTo>
                <a:lnTo>
                  <a:pt x="0" y="81131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747857" y="-643475"/>
            <a:ext cx="1286950" cy="1286950"/>
          </a:xfrm>
          <a:custGeom>
            <a:avLst/>
            <a:gdLst/>
            <a:ahLst/>
            <a:cxnLst/>
            <a:rect l="l" t="t" r="r" b="b"/>
            <a:pathLst>
              <a:path w="1286950" h="1286950">
                <a:moveTo>
                  <a:pt x="0" y="0"/>
                </a:moveTo>
                <a:lnTo>
                  <a:pt x="1286950" y="0"/>
                </a:lnTo>
                <a:lnTo>
                  <a:pt x="1286950" y="1286950"/>
                </a:lnTo>
                <a:lnTo>
                  <a:pt x="0" y="12869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8757394" y="7729019"/>
            <a:ext cx="8779632" cy="1733977"/>
            <a:chOff x="0" y="0"/>
            <a:chExt cx="11706176" cy="2311969"/>
          </a:xfrm>
        </p:grpSpPr>
        <p:sp>
          <p:nvSpPr>
            <p:cNvPr id="9" name="Freeform 9"/>
            <p:cNvSpPr/>
            <p:nvPr/>
          </p:nvSpPr>
          <p:spPr>
            <a:xfrm>
              <a:off x="0" y="0"/>
              <a:ext cx="11706225" cy="2311908"/>
            </a:xfrm>
            <a:custGeom>
              <a:avLst/>
              <a:gdLst/>
              <a:ahLst/>
              <a:cxnLst/>
              <a:rect l="l" t="t" r="r" b="b"/>
              <a:pathLst>
                <a:path w="11706225" h="2311908">
                  <a:moveTo>
                    <a:pt x="0" y="0"/>
                  </a:moveTo>
                  <a:lnTo>
                    <a:pt x="11706225" y="0"/>
                  </a:lnTo>
                  <a:lnTo>
                    <a:pt x="11706225" y="2311908"/>
                  </a:lnTo>
                  <a:lnTo>
                    <a:pt x="0" y="2311908"/>
                  </a:lnTo>
                  <a:lnTo>
                    <a:pt x="0" y="0"/>
                  </a:lnTo>
                  <a:close/>
                </a:path>
              </a:pathLst>
            </a:custGeom>
            <a:blipFill>
              <a:blip r:embed="rId9"/>
              <a:stretch>
                <a:fillRect t="-133" b="-135"/>
              </a:stretch>
            </a:blipFill>
          </p:spPr>
        </p:sp>
      </p:grpSp>
      <p:grpSp>
        <p:nvGrpSpPr>
          <p:cNvPr id="10" name="Group 10"/>
          <p:cNvGrpSpPr/>
          <p:nvPr/>
        </p:nvGrpSpPr>
        <p:grpSpPr>
          <a:xfrm>
            <a:off x="9267990" y="3486663"/>
            <a:ext cx="7392943" cy="4958220"/>
            <a:chOff x="0" y="0"/>
            <a:chExt cx="9857257" cy="6610960"/>
          </a:xfrm>
        </p:grpSpPr>
        <p:sp>
          <p:nvSpPr>
            <p:cNvPr id="11" name="Freeform 11"/>
            <p:cNvSpPr/>
            <p:nvPr/>
          </p:nvSpPr>
          <p:spPr>
            <a:xfrm>
              <a:off x="0" y="0"/>
              <a:ext cx="9857232" cy="6610985"/>
            </a:xfrm>
            <a:custGeom>
              <a:avLst/>
              <a:gdLst/>
              <a:ahLst/>
              <a:cxnLst/>
              <a:rect l="l" t="t" r="r" b="b"/>
              <a:pathLst>
                <a:path w="9857232" h="6610985">
                  <a:moveTo>
                    <a:pt x="9509887" y="0"/>
                  </a:moveTo>
                  <a:lnTo>
                    <a:pt x="345440" y="0"/>
                  </a:lnTo>
                  <a:cubicBezTo>
                    <a:pt x="155194" y="0"/>
                    <a:pt x="0" y="155194"/>
                    <a:pt x="0" y="345440"/>
                  </a:cubicBezTo>
                  <a:lnTo>
                    <a:pt x="0" y="6610985"/>
                  </a:lnTo>
                  <a:lnTo>
                    <a:pt x="9857232" y="6610985"/>
                  </a:lnTo>
                  <a:lnTo>
                    <a:pt x="9857232" y="345440"/>
                  </a:lnTo>
                  <a:cubicBezTo>
                    <a:pt x="9855327" y="155194"/>
                    <a:pt x="9700133" y="0"/>
                    <a:pt x="9509887" y="0"/>
                  </a:cubicBezTo>
                  <a:close/>
                  <a:moveTo>
                    <a:pt x="9552559" y="6178296"/>
                  </a:moveTo>
                  <a:lnTo>
                    <a:pt x="300736" y="6178296"/>
                  </a:lnTo>
                  <a:lnTo>
                    <a:pt x="300736" y="390017"/>
                  </a:lnTo>
                  <a:lnTo>
                    <a:pt x="9552559" y="390017"/>
                  </a:lnTo>
                  <a:lnTo>
                    <a:pt x="9552559" y="6178296"/>
                  </a:lnTo>
                  <a:close/>
                </a:path>
              </a:pathLst>
            </a:custGeom>
            <a:solidFill>
              <a:srgbClr val="242424"/>
            </a:solidFill>
          </p:spPr>
        </p:sp>
      </p:grpSp>
      <p:sp>
        <p:nvSpPr>
          <p:cNvPr id="12" name="Freeform 12"/>
          <p:cNvSpPr/>
          <p:nvPr/>
        </p:nvSpPr>
        <p:spPr>
          <a:xfrm>
            <a:off x="8390442" y="3461923"/>
            <a:ext cx="9146584" cy="5205621"/>
          </a:xfrm>
          <a:custGeom>
            <a:avLst/>
            <a:gdLst/>
            <a:ahLst/>
            <a:cxnLst/>
            <a:rect l="l" t="t" r="r" b="b"/>
            <a:pathLst>
              <a:path w="9146584" h="5205621">
                <a:moveTo>
                  <a:pt x="0" y="0"/>
                </a:moveTo>
                <a:lnTo>
                  <a:pt x="9146584" y="0"/>
                </a:lnTo>
                <a:lnTo>
                  <a:pt x="9146584" y="5205621"/>
                </a:lnTo>
                <a:lnTo>
                  <a:pt x="0" y="520562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3" name="Group 13"/>
          <p:cNvGrpSpPr/>
          <p:nvPr/>
        </p:nvGrpSpPr>
        <p:grpSpPr>
          <a:xfrm>
            <a:off x="12356145" y="8446338"/>
            <a:ext cx="1213723" cy="110603"/>
            <a:chOff x="0" y="0"/>
            <a:chExt cx="1618298" cy="147471"/>
          </a:xfrm>
        </p:grpSpPr>
        <p:sp>
          <p:nvSpPr>
            <p:cNvPr id="14" name="Freeform 14"/>
            <p:cNvSpPr/>
            <p:nvPr/>
          </p:nvSpPr>
          <p:spPr>
            <a:xfrm>
              <a:off x="0" y="0"/>
              <a:ext cx="1618361" cy="147447"/>
            </a:xfrm>
            <a:custGeom>
              <a:avLst/>
              <a:gdLst/>
              <a:ahLst/>
              <a:cxnLst/>
              <a:rect l="l" t="t" r="r" b="b"/>
              <a:pathLst>
                <a:path w="1618361" h="147447">
                  <a:moveTo>
                    <a:pt x="147447" y="147447"/>
                  </a:moveTo>
                  <a:lnTo>
                    <a:pt x="1472819" y="147447"/>
                  </a:lnTo>
                  <a:cubicBezTo>
                    <a:pt x="1554353" y="147447"/>
                    <a:pt x="1618361" y="81534"/>
                    <a:pt x="1618361" y="1905"/>
                  </a:cubicBezTo>
                  <a:lnTo>
                    <a:pt x="1618361" y="0"/>
                  </a:lnTo>
                  <a:lnTo>
                    <a:pt x="0" y="0"/>
                  </a:lnTo>
                  <a:lnTo>
                    <a:pt x="0" y="1905"/>
                  </a:lnTo>
                  <a:cubicBezTo>
                    <a:pt x="0" y="81534"/>
                    <a:pt x="65913" y="147447"/>
                    <a:pt x="147447" y="147447"/>
                  </a:cubicBezTo>
                  <a:close/>
                </a:path>
              </a:pathLst>
            </a:custGeom>
            <a:solidFill>
              <a:srgbClr val="CCCCCC"/>
            </a:solidFill>
          </p:spPr>
        </p:sp>
      </p:grpSp>
      <p:grpSp>
        <p:nvGrpSpPr>
          <p:cNvPr id="15" name="Group 15"/>
          <p:cNvGrpSpPr/>
          <p:nvPr/>
        </p:nvGrpSpPr>
        <p:grpSpPr>
          <a:xfrm>
            <a:off x="8578176" y="8667544"/>
            <a:ext cx="8771116" cy="40749"/>
            <a:chOff x="0" y="0"/>
            <a:chExt cx="11694821" cy="54331"/>
          </a:xfrm>
        </p:grpSpPr>
        <p:sp>
          <p:nvSpPr>
            <p:cNvPr id="16" name="Freeform 16"/>
            <p:cNvSpPr/>
            <p:nvPr/>
          </p:nvSpPr>
          <p:spPr>
            <a:xfrm>
              <a:off x="0" y="0"/>
              <a:ext cx="11694922" cy="54356"/>
            </a:xfrm>
            <a:custGeom>
              <a:avLst/>
              <a:gdLst/>
              <a:ahLst/>
              <a:cxnLst/>
              <a:rect l="l" t="t" r="r" b="b"/>
              <a:pathLst>
                <a:path w="11694922" h="54356">
                  <a:moveTo>
                    <a:pt x="0" y="0"/>
                  </a:moveTo>
                  <a:cubicBezTo>
                    <a:pt x="0" y="30988"/>
                    <a:pt x="25273" y="54356"/>
                    <a:pt x="54356" y="54356"/>
                  </a:cubicBezTo>
                  <a:lnTo>
                    <a:pt x="11640566" y="54356"/>
                  </a:lnTo>
                  <a:cubicBezTo>
                    <a:pt x="11671553" y="54356"/>
                    <a:pt x="11694922" y="29083"/>
                    <a:pt x="11694922" y="0"/>
                  </a:cubicBezTo>
                  <a:lnTo>
                    <a:pt x="0" y="0"/>
                  </a:lnTo>
                  <a:close/>
                </a:path>
              </a:pathLst>
            </a:custGeom>
            <a:solidFill>
              <a:srgbClr val="CCCCCC"/>
            </a:solidFill>
          </p:spPr>
        </p:sp>
      </p:grpSp>
      <p:grpSp>
        <p:nvGrpSpPr>
          <p:cNvPr id="17" name="Group 17"/>
          <p:cNvGrpSpPr/>
          <p:nvPr/>
        </p:nvGrpSpPr>
        <p:grpSpPr>
          <a:xfrm>
            <a:off x="9493562" y="3779179"/>
            <a:ext cx="6938888" cy="4342626"/>
            <a:chOff x="0" y="0"/>
            <a:chExt cx="9251851" cy="5790168"/>
          </a:xfrm>
        </p:grpSpPr>
        <p:sp>
          <p:nvSpPr>
            <p:cNvPr id="18" name="Freeform 18"/>
            <p:cNvSpPr/>
            <p:nvPr/>
          </p:nvSpPr>
          <p:spPr>
            <a:xfrm>
              <a:off x="0" y="0"/>
              <a:ext cx="9251823" cy="5790184"/>
            </a:xfrm>
            <a:custGeom>
              <a:avLst/>
              <a:gdLst/>
              <a:ahLst/>
              <a:cxnLst/>
              <a:rect l="l" t="t" r="r" b="b"/>
              <a:pathLst>
                <a:path w="9251823" h="5790184">
                  <a:moveTo>
                    <a:pt x="0" y="0"/>
                  </a:moveTo>
                  <a:lnTo>
                    <a:pt x="9251823" y="0"/>
                  </a:lnTo>
                  <a:lnTo>
                    <a:pt x="9251823" y="5790184"/>
                  </a:lnTo>
                  <a:lnTo>
                    <a:pt x="0" y="5790184"/>
                  </a:lnTo>
                  <a:close/>
                </a:path>
              </a:pathLst>
            </a:custGeom>
            <a:blipFill>
              <a:blip r:embed="rId12"/>
              <a:stretch>
                <a:fillRect l="-9284" r="-9285"/>
              </a:stretch>
            </a:blipFill>
          </p:spPr>
        </p:sp>
      </p:grpSp>
      <p:sp>
        <p:nvSpPr>
          <p:cNvPr id="19" name="Freeform 19"/>
          <p:cNvSpPr/>
          <p:nvPr/>
        </p:nvSpPr>
        <p:spPr>
          <a:xfrm>
            <a:off x="747857" y="4923821"/>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13">
              <a:extLst>
                <a:ext uri="{96DAC541-7B7A-43D3-8B79-37D633B846F1}">
                  <asvg:svgBlip xmlns:asvg="http://schemas.microsoft.com/office/drawing/2016/SVG/main" r:embed="rId14"/>
                </a:ext>
              </a:extLst>
            </a:blip>
            <a:stretch>
              <a:fillRect t="-551" b="-551"/>
            </a:stretch>
          </a:blipFill>
        </p:spPr>
      </p:sp>
      <p:sp>
        <p:nvSpPr>
          <p:cNvPr id="20" name="Freeform 20"/>
          <p:cNvSpPr/>
          <p:nvPr/>
        </p:nvSpPr>
        <p:spPr>
          <a:xfrm>
            <a:off x="747857" y="7032933"/>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13">
              <a:extLst>
                <a:ext uri="{96DAC541-7B7A-43D3-8B79-37D633B846F1}">
                  <asvg:svgBlip xmlns:asvg="http://schemas.microsoft.com/office/drawing/2016/SVG/main" r:embed="rId14"/>
                </a:ext>
              </a:extLst>
            </a:blip>
            <a:stretch>
              <a:fillRect t="-551" b="-551"/>
            </a:stretch>
          </a:blipFill>
        </p:spPr>
      </p:sp>
      <p:sp>
        <p:nvSpPr>
          <p:cNvPr id="21" name="Freeform 21"/>
          <p:cNvSpPr/>
          <p:nvPr/>
        </p:nvSpPr>
        <p:spPr>
          <a:xfrm>
            <a:off x="747857" y="8784677"/>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13">
              <a:extLst>
                <a:ext uri="{96DAC541-7B7A-43D3-8B79-37D633B846F1}">
                  <asvg:svgBlip xmlns:asvg="http://schemas.microsoft.com/office/drawing/2016/SVG/main" r:embed="rId14"/>
                </a:ext>
              </a:extLst>
            </a:blip>
            <a:stretch>
              <a:fillRect t="-551" b="-551"/>
            </a:stretch>
          </a:blipFill>
        </p:spPr>
      </p:sp>
      <p:sp>
        <p:nvSpPr>
          <p:cNvPr id="22" name="TextBox 22"/>
          <p:cNvSpPr txBox="1"/>
          <p:nvPr/>
        </p:nvSpPr>
        <p:spPr>
          <a:xfrm>
            <a:off x="747857" y="3818386"/>
            <a:ext cx="3218310" cy="1322482"/>
          </a:xfrm>
          <a:prstGeom prst="rect">
            <a:avLst/>
          </a:prstGeom>
        </p:spPr>
        <p:txBody>
          <a:bodyPr lIns="0" tIns="0" rIns="0" bIns="0" rtlCol="0" anchor="t">
            <a:spAutoFit/>
          </a:bodyPr>
          <a:lstStyle/>
          <a:p>
            <a:pPr algn="l">
              <a:lnSpc>
                <a:spcPts val="4807"/>
              </a:lnSpc>
            </a:pPr>
            <a:r>
              <a:rPr lang="en-US" sz="3433" b="1" spc="-68">
                <a:solidFill>
                  <a:srgbClr val="FFFFFF"/>
                </a:solidFill>
                <a:latin typeface="Poppins Bold"/>
                <a:ea typeface="Poppins Bold"/>
                <a:cs typeface="Poppins Bold"/>
                <a:sym typeface="Poppins Bold"/>
              </a:rPr>
              <a:t>Presented By: </a:t>
            </a:r>
          </a:p>
          <a:p>
            <a:pPr algn="l">
              <a:lnSpc>
                <a:spcPts val="4807"/>
              </a:lnSpc>
            </a:pPr>
            <a:endParaRPr lang="en-US" sz="3433" b="1" spc="-68">
              <a:solidFill>
                <a:srgbClr val="FFFFFF"/>
              </a:solidFill>
              <a:latin typeface="Poppins Bold"/>
              <a:ea typeface="Poppins Bold"/>
              <a:cs typeface="Poppins Bold"/>
              <a:sym typeface="Poppins Bold"/>
            </a:endParaRPr>
          </a:p>
        </p:txBody>
      </p:sp>
      <p:sp>
        <p:nvSpPr>
          <p:cNvPr id="23" name="TextBox 23"/>
          <p:cNvSpPr txBox="1"/>
          <p:nvPr/>
        </p:nvSpPr>
        <p:spPr>
          <a:xfrm>
            <a:off x="1585492" y="4921812"/>
            <a:ext cx="5767479" cy="1253846"/>
          </a:xfrm>
          <a:prstGeom prst="rect">
            <a:avLst/>
          </a:prstGeom>
        </p:spPr>
        <p:txBody>
          <a:bodyPr lIns="0" tIns="0" rIns="0" bIns="0" rtlCol="0" anchor="t">
            <a:spAutoFit/>
          </a:bodyPr>
          <a:lstStyle/>
          <a:p>
            <a:pPr algn="ctr">
              <a:lnSpc>
                <a:spcPts val="4913"/>
              </a:lnSpc>
            </a:pPr>
            <a:r>
              <a:rPr lang="en-US" sz="3509">
                <a:solidFill>
                  <a:srgbClr val="000000"/>
                </a:solidFill>
                <a:latin typeface="Poppins"/>
                <a:ea typeface="Poppins"/>
                <a:cs typeface="Poppins"/>
                <a:sym typeface="Poppins"/>
              </a:rPr>
              <a:t>Shubham Singh</a:t>
            </a:r>
          </a:p>
          <a:p>
            <a:pPr algn="ctr">
              <a:lnSpc>
                <a:spcPts val="4913"/>
              </a:lnSpc>
            </a:pPr>
            <a:r>
              <a:rPr lang="en-US" sz="3509">
                <a:solidFill>
                  <a:srgbClr val="000000"/>
                </a:solidFill>
                <a:latin typeface="Poppins"/>
                <a:ea typeface="Poppins"/>
                <a:cs typeface="Poppins"/>
                <a:sym typeface="Poppins"/>
              </a:rPr>
              <a:t> 3721</a:t>
            </a:r>
          </a:p>
        </p:txBody>
      </p:sp>
      <p:sp>
        <p:nvSpPr>
          <p:cNvPr id="24" name="TextBox 24"/>
          <p:cNvSpPr txBox="1"/>
          <p:nvPr/>
        </p:nvSpPr>
        <p:spPr>
          <a:xfrm>
            <a:off x="2357012" y="7104099"/>
            <a:ext cx="4674400" cy="1253769"/>
          </a:xfrm>
          <a:prstGeom prst="rect">
            <a:avLst/>
          </a:prstGeom>
        </p:spPr>
        <p:txBody>
          <a:bodyPr lIns="0" tIns="0" rIns="0" bIns="0" rtlCol="0" anchor="t">
            <a:spAutoFit/>
          </a:bodyPr>
          <a:lstStyle/>
          <a:p>
            <a:pPr algn="ctr">
              <a:lnSpc>
                <a:spcPts val="4916"/>
              </a:lnSpc>
            </a:pPr>
            <a:r>
              <a:rPr lang="en-US" sz="3511">
                <a:solidFill>
                  <a:srgbClr val="000000"/>
                </a:solidFill>
                <a:latin typeface="Poppins"/>
                <a:ea typeface="Poppins"/>
                <a:cs typeface="Poppins"/>
                <a:sym typeface="Poppins"/>
              </a:rPr>
              <a:t>Satyam Pandey</a:t>
            </a:r>
          </a:p>
          <a:p>
            <a:pPr algn="ctr">
              <a:lnSpc>
                <a:spcPts val="4916"/>
              </a:lnSpc>
            </a:pPr>
            <a:r>
              <a:rPr lang="en-US" sz="3511">
                <a:solidFill>
                  <a:srgbClr val="000000"/>
                </a:solidFill>
                <a:latin typeface="Poppins"/>
                <a:ea typeface="Poppins"/>
                <a:cs typeface="Poppins"/>
                <a:sym typeface="Poppins"/>
              </a:rPr>
              <a:t>3573</a:t>
            </a:r>
          </a:p>
        </p:txBody>
      </p:sp>
      <p:sp>
        <p:nvSpPr>
          <p:cNvPr id="25" name="TextBox 25"/>
          <p:cNvSpPr txBox="1"/>
          <p:nvPr/>
        </p:nvSpPr>
        <p:spPr>
          <a:xfrm>
            <a:off x="2433635" y="8796052"/>
            <a:ext cx="5006459" cy="1253846"/>
          </a:xfrm>
          <a:prstGeom prst="rect">
            <a:avLst/>
          </a:prstGeom>
        </p:spPr>
        <p:txBody>
          <a:bodyPr lIns="0" tIns="0" rIns="0" bIns="0" rtlCol="0" anchor="t">
            <a:spAutoFit/>
          </a:bodyPr>
          <a:lstStyle/>
          <a:p>
            <a:pPr algn="ctr">
              <a:lnSpc>
                <a:spcPts val="4913"/>
              </a:lnSpc>
            </a:pPr>
            <a:r>
              <a:rPr lang="en-US" sz="3509">
                <a:solidFill>
                  <a:srgbClr val="000000"/>
                </a:solidFill>
                <a:latin typeface="Poppins"/>
                <a:ea typeface="Poppins"/>
                <a:cs typeface="Poppins"/>
                <a:sym typeface="Poppins"/>
              </a:rPr>
              <a:t>Shivanshu Kesharwani</a:t>
            </a:r>
          </a:p>
          <a:p>
            <a:pPr algn="ctr">
              <a:lnSpc>
                <a:spcPts val="4913"/>
              </a:lnSpc>
            </a:pPr>
            <a:r>
              <a:rPr lang="en-US" sz="3509">
                <a:solidFill>
                  <a:srgbClr val="000000"/>
                </a:solidFill>
                <a:latin typeface="Poppins"/>
                <a:ea typeface="Poppins"/>
                <a:cs typeface="Poppins"/>
                <a:sym typeface="Poppins"/>
              </a:rPr>
              <a:t>3485</a:t>
            </a:r>
          </a:p>
        </p:txBody>
      </p:sp>
      <p:sp>
        <p:nvSpPr>
          <p:cNvPr id="26" name="TextBox 26"/>
          <p:cNvSpPr txBox="1"/>
          <p:nvPr/>
        </p:nvSpPr>
        <p:spPr>
          <a:xfrm>
            <a:off x="6074440" y="-2233"/>
            <a:ext cx="5365909" cy="722630"/>
          </a:xfrm>
          <a:prstGeom prst="rect">
            <a:avLst/>
          </a:prstGeom>
        </p:spPr>
        <p:txBody>
          <a:bodyPr lIns="0" tIns="0" rIns="0" bIns="0" rtlCol="0" anchor="t">
            <a:spAutoFit/>
          </a:bodyPr>
          <a:lstStyle/>
          <a:p>
            <a:pPr algn="ctr">
              <a:lnSpc>
                <a:spcPts val="5319"/>
              </a:lnSpc>
            </a:pPr>
            <a:r>
              <a:rPr lang="en-US" sz="3799">
                <a:solidFill>
                  <a:srgbClr val="000000"/>
                </a:solidFill>
                <a:latin typeface="Canva Sans"/>
                <a:ea typeface="Canva Sans"/>
                <a:cs typeface="Canva Sans"/>
                <a:sym typeface="Canva Sans"/>
              </a:rPr>
              <a:t>Udhana Citizen Collage</a:t>
            </a:r>
          </a:p>
        </p:txBody>
      </p:sp>
      <p:sp>
        <p:nvSpPr>
          <p:cNvPr id="27" name="TextBox 27"/>
          <p:cNvSpPr txBox="1"/>
          <p:nvPr/>
        </p:nvSpPr>
        <p:spPr>
          <a:xfrm>
            <a:off x="1189291" y="5136170"/>
            <a:ext cx="792403" cy="1085758"/>
          </a:xfrm>
          <a:prstGeom prst="rect">
            <a:avLst/>
          </a:prstGeom>
        </p:spPr>
        <p:txBody>
          <a:bodyPr lIns="0" tIns="0" rIns="0" bIns="0" rtlCol="0" anchor="t">
            <a:spAutoFit/>
          </a:bodyPr>
          <a:lstStyle/>
          <a:p>
            <a:pPr algn="ctr">
              <a:lnSpc>
                <a:spcPts val="7355"/>
              </a:lnSpc>
            </a:pPr>
            <a:r>
              <a:rPr lang="en-US" sz="5252" b="1" spc="-104">
                <a:solidFill>
                  <a:srgbClr val="000000"/>
                </a:solidFill>
                <a:latin typeface="Poppins Bold"/>
                <a:ea typeface="Poppins Bold"/>
                <a:cs typeface="Poppins Bold"/>
                <a:sym typeface="Poppins Bold"/>
              </a:rPr>
              <a:t>1.</a:t>
            </a:r>
          </a:p>
        </p:txBody>
      </p:sp>
      <p:sp>
        <p:nvSpPr>
          <p:cNvPr id="28" name="TextBox 28"/>
          <p:cNvSpPr txBox="1"/>
          <p:nvPr/>
        </p:nvSpPr>
        <p:spPr>
          <a:xfrm>
            <a:off x="1189291" y="7221473"/>
            <a:ext cx="792403" cy="1085758"/>
          </a:xfrm>
          <a:prstGeom prst="rect">
            <a:avLst/>
          </a:prstGeom>
        </p:spPr>
        <p:txBody>
          <a:bodyPr lIns="0" tIns="0" rIns="0" bIns="0" rtlCol="0" anchor="t">
            <a:spAutoFit/>
          </a:bodyPr>
          <a:lstStyle/>
          <a:p>
            <a:pPr algn="ctr">
              <a:lnSpc>
                <a:spcPts val="7355"/>
              </a:lnSpc>
            </a:pPr>
            <a:r>
              <a:rPr lang="en-US" sz="5252" b="1" spc="-104">
                <a:solidFill>
                  <a:srgbClr val="000000"/>
                </a:solidFill>
                <a:latin typeface="Poppins Bold"/>
                <a:ea typeface="Poppins Bold"/>
                <a:cs typeface="Poppins Bold"/>
                <a:sym typeface="Poppins Bold"/>
              </a:rPr>
              <a:t>2.</a:t>
            </a:r>
          </a:p>
        </p:txBody>
      </p:sp>
      <p:sp>
        <p:nvSpPr>
          <p:cNvPr id="29" name="TextBox 29"/>
          <p:cNvSpPr txBox="1"/>
          <p:nvPr/>
        </p:nvSpPr>
        <p:spPr>
          <a:xfrm>
            <a:off x="1189291" y="8913446"/>
            <a:ext cx="792403" cy="1085758"/>
          </a:xfrm>
          <a:prstGeom prst="rect">
            <a:avLst/>
          </a:prstGeom>
        </p:spPr>
        <p:txBody>
          <a:bodyPr lIns="0" tIns="0" rIns="0" bIns="0" rtlCol="0" anchor="t">
            <a:spAutoFit/>
          </a:bodyPr>
          <a:lstStyle/>
          <a:p>
            <a:pPr algn="ctr">
              <a:lnSpc>
                <a:spcPts val="7355"/>
              </a:lnSpc>
            </a:pPr>
            <a:r>
              <a:rPr lang="en-US" sz="5252" b="1" spc="-104">
                <a:solidFill>
                  <a:srgbClr val="000000"/>
                </a:solidFill>
                <a:latin typeface="Poppins Bold"/>
                <a:ea typeface="Poppins Bold"/>
                <a:cs typeface="Poppins Bold"/>
                <a:sym typeface="Poppins Bold"/>
              </a:rPr>
              <a:t>3.</a:t>
            </a:r>
          </a:p>
        </p:txBody>
      </p:sp>
      <p:sp>
        <p:nvSpPr>
          <p:cNvPr id="30" name="TextBox 30"/>
          <p:cNvSpPr txBox="1"/>
          <p:nvPr/>
        </p:nvSpPr>
        <p:spPr>
          <a:xfrm>
            <a:off x="8215029" y="9168019"/>
            <a:ext cx="3425890" cy="1085851"/>
          </a:xfrm>
          <a:prstGeom prst="rect">
            <a:avLst/>
          </a:prstGeom>
        </p:spPr>
        <p:txBody>
          <a:bodyPr lIns="0" tIns="0" rIns="0" bIns="0" rtlCol="0" anchor="t">
            <a:spAutoFit/>
          </a:bodyPr>
          <a:lstStyle/>
          <a:p>
            <a:pPr algn="ctr">
              <a:lnSpc>
                <a:spcPts val="4198"/>
              </a:lnSpc>
            </a:pPr>
            <a:r>
              <a:rPr lang="en-US" sz="2999">
                <a:solidFill>
                  <a:srgbClr val="FDFDFD"/>
                </a:solidFill>
                <a:latin typeface="Open Sauce"/>
                <a:ea typeface="Open Sauce"/>
                <a:cs typeface="Open Sauce"/>
                <a:sym typeface="Open Sauce"/>
              </a:rPr>
              <a:t>Guided by prof. Hinal Mehta Mam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48" b="-9248"/>
              </a:stretch>
            </a:blipFill>
          </p:spPr>
        </p:sp>
      </p:grpSp>
      <p:sp>
        <p:nvSpPr>
          <p:cNvPr id="4" name="Freeform 4"/>
          <p:cNvSpPr/>
          <p:nvPr/>
        </p:nvSpPr>
        <p:spPr>
          <a:xfrm>
            <a:off x="15477020" y="6068061"/>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254" r="-254"/>
            </a:stretch>
          </a:blipFill>
        </p:spPr>
      </p:sp>
      <p:sp>
        <p:nvSpPr>
          <p:cNvPr id="5" name="Freeform 5"/>
          <p:cNvSpPr/>
          <p:nvPr/>
        </p:nvSpPr>
        <p:spPr>
          <a:xfrm>
            <a:off x="-4913875" y="-5023600"/>
            <a:ext cx="10677408" cy="10677408"/>
          </a:xfrm>
          <a:custGeom>
            <a:avLst/>
            <a:gdLst/>
            <a:ahLst/>
            <a:cxnLst/>
            <a:rect l="l" t="t" r="r" b="b"/>
            <a:pathLst>
              <a:path w="10677408" h="10677408">
                <a:moveTo>
                  <a:pt x="0" y="0"/>
                </a:moveTo>
                <a:lnTo>
                  <a:pt x="10677409" y="0"/>
                </a:lnTo>
                <a:lnTo>
                  <a:pt x="10677409" y="10677409"/>
                </a:lnTo>
                <a:lnTo>
                  <a:pt x="0" y="106774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43917" y="2939285"/>
            <a:ext cx="1934537" cy="1934537"/>
          </a:xfrm>
          <a:custGeom>
            <a:avLst/>
            <a:gdLst/>
            <a:ahLst/>
            <a:cxnLst/>
            <a:rect l="l" t="t" r="r" b="b"/>
            <a:pathLst>
              <a:path w="1934537" h="1934537">
                <a:moveTo>
                  <a:pt x="0" y="0"/>
                </a:moveTo>
                <a:lnTo>
                  <a:pt x="1934537" y="0"/>
                </a:lnTo>
                <a:lnTo>
                  <a:pt x="1934537" y="1934537"/>
                </a:lnTo>
                <a:lnTo>
                  <a:pt x="0" y="19345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4268375" y="299849"/>
            <a:ext cx="8829091" cy="3339257"/>
          </a:xfrm>
          <a:custGeom>
            <a:avLst/>
            <a:gdLst/>
            <a:ahLst/>
            <a:cxnLst/>
            <a:rect l="l" t="t" r="r" b="b"/>
            <a:pathLst>
              <a:path w="8829091" h="3339257">
                <a:moveTo>
                  <a:pt x="0" y="0"/>
                </a:moveTo>
                <a:lnTo>
                  <a:pt x="8829091" y="0"/>
                </a:lnTo>
                <a:lnTo>
                  <a:pt x="8829091" y="3339257"/>
                </a:lnTo>
                <a:lnTo>
                  <a:pt x="0" y="33392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4729933" y="690842"/>
            <a:ext cx="7694557" cy="1701459"/>
          </a:xfrm>
          <a:prstGeom prst="rect">
            <a:avLst/>
          </a:prstGeom>
        </p:spPr>
        <p:txBody>
          <a:bodyPr lIns="0" tIns="0" rIns="0" bIns="0" rtlCol="0" anchor="t">
            <a:spAutoFit/>
          </a:bodyPr>
          <a:lstStyle/>
          <a:p>
            <a:pPr algn="ctr">
              <a:lnSpc>
                <a:spcPts val="6537"/>
              </a:lnSpc>
            </a:pPr>
            <a:r>
              <a:rPr lang="en-US" sz="4737" b="1">
                <a:solidFill>
                  <a:srgbClr val="FFFFFF"/>
                </a:solidFill>
                <a:latin typeface="Open Sauce Bold"/>
                <a:ea typeface="Open Sauce Bold"/>
                <a:cs typeface="Open Sauce Bold"/>
                <a:sym typeface="Open Sauce Bold"/>
              </a:rPr>
              <a:t>Future Enhancement and Conclution</a:t>
            </a:r>
          </a:p>
        </p:txBody>
      </p:sp>
      <p:sp>
        <p:nvSpPr>
          <p:cNvPr id="9" name="TextBox 9"/>
          <p:cNvSpPr txBox="1"/>
          <p:nvPr/>
        </p:nvSpPr>
        <p:spPr>
          <a:xfrm>
            <a:off x="1387180" y="3744628"/>
            <a:ext cx="5061704" cy="725171"/>
          </a:xfrm>
          <a:prstGeom prst="rect">
            <a:avLst/>
          </a:prstGeom>
        </p:spPr>
        <p:txBody>
          <a:bodyPr lIns="0" tIns="0" rIns="0" bIns="0" rtlCol="0" anchor="t">
            <a:spAutoFit/>
          </a:bodyPr>
          <a:lstStyle/>
          <a:p>
            <a:pPr algn="ctr">
              <a:lnSpc>
                <a:spcPts val="5179"/>
              </a:lnSpc>
            </a:pPr>
            <a:r>
              <a:rPr lang="en-US" sz="3699" b="1">
                <a:solidFill>
                  <a:srgbClr val="FFFFFF"/>
                </a:solidFill>
                <a:latin typeface="Arimo Bold"/>
                <a:ea typeface="Arimo Bold"/>
                <a:cs typeface="Arimo Bold"/>
                <a:sym typeface="Arimo Bold"/>
              </a:rPr>
              <a:t>Future Enhancement</a:t>
            </a:r>
          </a:p>
        </p:txBody>
      </p:sp>
      <p:sp>
        <p:nvSpPr>
          <p:cNvPr id="10" name="TextBox 10"/>
          <p:cNvSpPr txBox="1"/>
          <p:nvPr/>
        </p:nvSpPr>
        <p:spPr>
          <a:xfrm>
            <a:off x="1387180" y="5610251"/>
            <a:ext cx="4138136" cy="457810"/>
          </a:xfrm>
          <a:prstGeom prst="rect">
            <a:avLst/>
          </a:prstGeom>
        </p:spPr>
        <p:txBody>
          <a:bodyPr lIns="0" tIns="0" rIns="0" bIns="0" rtlCol="0" anchor="t">
            <a:spAutoFit/>
          </a:bodyPr>
          <a:lstStyle/>
          <a:p>
            <a:pPr marL="594237" lvl="2" indent="-198079" algn="r">
              <a:lnSpc>
                <a:spcPts val="3639"/>
              </a:lnSpc>
              <a:buFont typeface="Arial"/>
              <a:buChar char="⚬"/>
            </a:pPr>
            <a:r>
              <a:rPr lang="en-US" sz="2599">
                <a:solidFill>
                  <a:srgbClr val="FFFFFF"/>
                </a:solidFill>
                <a:latin typeface="Poppins"/>
                <a:ea typeface="Poppins"/>
                <a:cs typeface="Poppins"/>
                <a:sym typeface="Poppins"/>
              </a:rPr>
              <a:t>Loyalty Program:</a:t>
            </a:r>
          </a:p>
        </p:txBody>
      </p:sp>
      <p:grpSp>
        <p:nvGrpSpPr>
          <p:cNvPr id="11" name="Group 11"/>
          <p:cNvGrpSpPr/>
          <p:nvPr/>
        </p:nvGrpSpPr>
        <p:grpSpPr>
          <a:xfrm>
            <a:off x="1003205" y="4469800"/>
            <a:ext cx="6530340" cy="38100"/>
            <a:chOff x="0" y="0"/>
            <a:chExt cx="8707120" cy="50800"/>
          </a:xfrm>
        </p:grpSpPr>
        <p:sp>
          <p:nvSpPr>
            <p:cNvPr id="12" name="Freeform 12"/>
            <p:cNvSpPr/>
            <p:nvPr/>
          </p:nvSpPr>
          <p:spPr>
            <a:xfrm>
              <a:off x="25400" y="0"/>
              <a:ext cx="8656320" cy="50800"/>
            </a:xfrm>
            <a:custGeom>
              <a:avLst/>
              <a:gdLst/>
              <a:ahLst/>
              <a:cxnLst/>
              <a:rect l="l" t="t" r="r" b="b"/>
              <a:pathLst>
                <a:path w="8656320" h="50800">
                  <a:moveTo>
                    <a:pt x="0" y="0"/>
                  </a:moveTo>
                  <a:lnTo>
                    <a:pt x="8656320" y="0"/>
                  </a:lnTo>
                  <a:lnTo>
                    <a:pt x="8656320" y="50800"/>
                  </a:lnTo>
                  <a:lnTo>
                    <a:pt x="0" y="50800"/>
                  </a:lnTo>
                  <a:close/>
                </a:path>
              </a:pathLst>
            </a:custGeom>
            <a:solidFill>
              <a:srgbClr val="FFFFFF"/>
            </a:solidFill>
          </p:spPr>
        </p:sp>
      </p:grpSp>
      <p:sp>
        <p:nvSpPr>
          <p:cNvPr id="13" name="TextBox 13"/>
          <p:cNvSpPr txBox="1"/>
          <p:nvPr/>
        </p:nvSpPr>
        <p:spPr>
          <a:xfrm>
            <a:off x="-138366" y="5076825"/>
            <a:ext cx="5663682" cy="457810"/>
          </a:xfrm>
          <a:prstGeom prst="rect">
            <a:avLst/>
          </a:prstGeom>
        </p:spPr>
        <p:txBody>
          <a:bodyPr lIns="0" tIns="0" rIns="0" bIns="0" rtlCol="0" anchor="t">
            <a:spAutoFit/>
          </a:bodyPr>
          <a:lstStyle/>
          <a:p>
            <a:pPr marL="594237" lvl="2" indent="-198079" algn="r">
              <a:lnSpc>
                <a:spcPts val="3639"/>
              </a:lnSpc>
              <a:buFont typeface="Arial"/>
              <a:buChar char="⚬"/>
            </a:pPr>
            <a:r>
              <a:rPr lang="en-US" sz="2599">
                <a:solidFill>
                  <a:srgbClr val="FFFFFF"/>
                </a:solidFill>
                <a:latin typeface="Poppins"/>
                <a:ea typeface="Poppins"/>
                <a:cs typeface="Poppins"/>
                <a:sym typeface="Poppins"/>
              </a:rPr>
              <a:t>Subscription Services:</a:t>
            </a:r>
          </a:p>
        </p:txBody>
      </p:sp>
      <p:sp>
        <p:nvSpPr>
          <p:cNvPr id="14" name="TextBox 14"/>
          <p:cNvSpPr txBox="1"/>
          <p:nvPr/>
        </p:nvSpPr>
        <p:spPr>
          <a:xfrm>
            <a:off x="7723221" y="4315143"/>
            <a:ext cx="10564779" cy="3724911"/>
          </a:xfrm>
          <a:prstGeom prst="rect">
            <a:avLst/>
          </a:prstGeom>
        </p:spPr>
        <p:txBody>
          <a:bodyPr lIns="0" tIns="0" rIns="0" bIns="0" rtlCol="0" anchor="t">
            <a:spAutoFit/>
          </a:bodyPr>
          <a:lstStyle/>
          <a:p>
            <a:pPr algn="l">
              <a:lnSpc>
                <a:spcPts val="3639"/>
              </a:lnSpc>
            </a:pPr>
            <a:endParaRPr/>
          </a:p>
          <a:p>
            <a:pPr algn="l">
              <a:lnSpc>
                <a:spcPts val="3639"/>
              </a:lnSpc>
            </a:pPr>
            <a:r>
              <a:rPr lang="en-US" sz="2599">
                <a:solidFill>
                  <a:srgbClr val="FFFFFF"/>
                </a:solidFill>
                <a:latin typeface="Poppins"/>
                <a:ea typeface="Poppins"/>
                <a:cs typeface="Poppins"/>
                <a:sym typeface="Poppins"/>
              </a:rPr>
              <a:t>In conclusion, DawatDelivery is poised to revolutionize the food delivery experience by offering a user-centric platform that emphasizes convenience, variety, and quality. With a focus on continuous innovation, DawatDelivery will not only meet the current demands of customers but also anticipate and adapt to future trends. </a:t>
            </a:r>
          </a:p>
          <a:p>
            <a:pPr algn="l">
              <a:lnSpc>
                <a:spcPts val="3639"/>
              </a:lnSpc>
            </a:pPr>
            <a:endParaRPr lang="en-US" sz="2599">
              <a:solidFill>
                <a:srgbClr val="FFFFFF"/>
              </a:solidFill>
              <a:latin typeface="Poppins"/>
              <a:ea typeface="Poppins"/>
              <a:cs typeface="Poppins"/>
              <a:sym typeface="Poppins"/>
            </a:endParaRPr>
          </a:p>
        </p:txBody>
      </p:sp>
      <p:sp>
        <p:nvSpPr>
          <p:cNvPr id="15" name="TextBox 15"/>
          <p:cNvSpPr txBox="1"/>
          <p:nvPr/>
        </p:nvSpPr>
        <p:spPr>
          <a:xfrm>
            <a:off x="11516045" y="3686731"/>
            <a:ext cx="2656522" cy="725171"/>
          </a:xfrm>
          <a:prstGeom prst="rect">
            <a:avLst/>
          </a:prstGeom>
        </p:spPr>
        <p:txBody>
          <a:bodyPr lIns="0" tIns="0" rIns="0" bIns="0" rtlCol="0" anchor="t">
            <a:spAutoFit/>
          </a:bodyPr>
          <a:lstStyle/>
          <a:p>
            <a:pPr algn="ctr">
              <a:lnSpc>
                <a:spcPts val="5179"/>
              </a:lnSpc>
            </a:pPr>
            <a:r>
              <a:rPr lang="en-US" sz="3699" b="1">
                <a:solidFill>
                  <a:srgbClr val="FFFFFF"/>
                </a:solidFill>
                <a:latin typeface="Arimo Bold"/>
                <a:ea typeface="Arimo Bold"/>
                <a:cs typeface="Arimo Bold"/>
                <a:sym typeface="Arimo Bold"/>
              </a:rPr>
              <a:t>Conclusion</a:t>
            </a:r>
          </a:p>
        </p:txBody>
      </p:sp>
      <p:grpSp>
        <p:nvGrpSpPr>
          <p:cNvPr id="16" name="Group 16"/>
          <p:cNvGrpSpPr/>
          <p:nvPr/>
        </p:nvGrpSpPr>
        <p:grpSpPr>
          <a:xfrm>
            <a:off x="9579137" y="4431700"/>
            <a:ext cx="6530340" cy="38100"/>
            <a:chOff x="0" y="0"/>
            <a:chExt cx="8707120" cy="50800"/>
          </a:xfrm>
        </p:grpSpPr>
        <p:sp>
          <p:nvSpPr>
            <p:cNvPr id="17" name="Freeform 17"/>
            <p:cNvSpPr/>
            <p:nvPr/>
          </p:nvSpPr>
          <p:spPr>
            <a:xfrm>
              <a:off x="25400" y="0"/>
              <a:ext cx="8656320" cy="50800"/>
            </a:xfrm>
            <a:custGeom>
              <a:avLst/>
              <a:gdLst/>
              <a:ahLst/>
              <a:cxnLst/>
              <a:rect l="l" t="t" r="r" b="b"/>
              <a:pathLst>
                <a:path w="8656320" h="50800">
                  <a:moveTo>
                    <a:pt x="0" y="0"/>
                  </a:moveTo>
                  <a:lnTo>
                    <a:pt x="8656320" y="0"/>
                  </a:lnTo>
                  <a:lnTo>
                    <a:pt x="8656320" y="50800"/>
                  </a:lnTo>
                  <a:lnTo>
                    <a:pt x="0" y="50800"/>
                  </a:lnTo>
                  <a:close/>
                </a:path>
              </a:pathLst>
            </a:custGeom>
            <a:solidFill>
              <a:srgbClr val="FFFFFF"/>
            </a:solidFill>
          </p:spPr>
        </p:sp>
      </p:grpSp>
      <p:sp>
        <p:nvSpPr>
          <p:cNvPr id="18" name="TextBox 18"/>
          <p:cNvSpPr txBox="1"/>
          <p:nvPr/>
        </p:nvSpPr>
        <p:spPr>
          <a:xfrm>
            <a:off x="-915589" y="6144261"/>
            <a:ext cx="7749761" cy="457810"/>
          </a:xfrm>
          <a:prstGeom prst="rect">
            <a:avLst/>
          </a:prstGeom>
        </p:spPr>
        <p:txBody>
          <a:bodyPr lIns="0" tIns="0" rIns="0" bIns="0" rtlCol="0" anchor="t">
            <a:spAutoFit/>
          </a:bodyPr>
          <a:lstStyle/>
          <a:p>
            <a:pPr marL="594237" lvl="2" indent="-198079" algn="ctr">
              <a:lnSpc>
                <a:spcPts val="3639"/>
              </a:lnSpc>
              <a:buFont typeface="Arial"/>
              <a:buChar char="⚬"/>
            </a:pPr>
            <a:r>
              <a:rPr lang="en-US" sz="2599">
                <a:solidFill>
                  <a:srgbClr val="FFFFFF"/>
                </a:solidFill>
                <a:latin typeface="Poppins"/>
                <a:ea typeface="Poppins"/>
                <a:cs typeface="Poppins"/>
                <a:sym typeface="Poppins"/>
              </a:rPr>
              <a:t>AI-Powered Personalization: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16375" r="-16375"/>
              </a:stretch>
            </a:blipFill>
          </p:spPr>
        </p:sp>
      </p:grpSp>
      <p:grpSp>
        <p:nvGrpSpPr>
          <p:cNvPr id="4" name="Group 4"/>
          <p:cNvGrpSpPr/>
          <p:nvPr/>
        </p:nvGrpSpPr>
        <p:grpSpPr>
          <a:xfrm>
            <a:off x="6624240" y="1412832"/>
            <a:ext cx="4642651" cy="57016"/>
            <a:chOff x="0" y="0"/>
            <a:chExt cx="6190201" cy="76021"/>
          </a:xfrm>
        </p:grpSpPr>
        <p:sp>
          <p:nvSpPr>
            <p:cNvPr id="5" name="Freeform 5"/>
            <p:cNvSpPr/>
            <p:nvPr/>
          </p:nvSpPr>
          <p:spPr>
            <a:xfrm>
              <a:off x="25273" y="0"/>
              <a:ext cx="6139688" cy="76073"/>
            </a:xfrm>
            <a:custGeom>
              <a:avLst/>
              <a:gdLst/>
              <a:ahLst/>
              <a:cxnLst/>
              <a:rect l="l" t="t" r="r" b="b"/>
              <a:pathLst>
                <a:path w="6139688" h="76073">
                  <a:moveTo>
                    <a:pt x="0" y="25273"/>
                  </a:moveTo>
                  <a:lnTo>
                    <a:pt x="6139434" y="0"/>
                  </a:lnTo>
                  <a:lnTo>
                    <a:pt x="6139688" y="50800"/>
                  </a:lnTo>
                  <a:lnTo>
                    <a:pt x="254" y="76073"/>
                  </a:lnTo>
                  <a:close/>
                </a:path>
              </a:pathLst>
            </a:custGeom>
            <a:solidFill>
              <a:srgbClr val="000000"/>
            </a:solidFill>
          </p:spPr>
        </p:sp>
      </p:grpSp>
      <p:sp>
        <p:nvSpPr>
          <p:cNvPr id="6" name="Freeform 6"/>
          <p:cNvSpPr/>
          <p:nvPr/>
        </p:nvSpPr>
        <p:spPr>
          <a:xfrm>
            <a:off x="-1939496" y="7578506"/>
            <a:ext cx="5143500" cy="4114800"/>
          </a:xfrm>
          <a:custGeom>
            <a:avLst/>
            <a:gdLst/>
            <a:ahLst/>
            <a:cxnLst/>
            <a:rect l="l" t="t" r="r" b="b"/>
            <a:pathLst>
              <a:path w="5143500" h="4114800">
                <a:moveTo>
                  <a:pt x="0" y="0"/>
                </a:moveTo>
                <a:lnTo>
                  <a:pt x="5143500" y="0"/>
                </a:lnTo>
                <a:lnTo>
                  <a:pt x="51435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t="-115" b="-115"/>
            </a:stretch>
          </a:blipFill>
        </p:spPr>
      </p:sp>
      <p:sp>
        <p:nvSpPr>
          <p:cNvPr id="7" name="Freeform 7"/>
          <p:cNvSpPr/>
          <p:nvPr/>
        </p:nvSpPr>
        <p:spPr>
          <a:xfrm rot="2700000">
            <a:off x="15608753" y="-591549"/>
            <a:ext cx="2919318" cy="3640873"/>
          </a:xfrm>
          <a:custGeom>
            <a:avLst/>
            <a:gdLst/>
            <a:ahLst/>
            <a:cxnLst/>
            <a:rect l="l" t="t" r="r" b="b"/>
            <a:pathLst>
              <a:path w="2919318" h="3640873">
                <a:moveTo>
                  <a:pt x="0" y="0"/>
                </a:moveTo>
                <a:lnTo>
                  <a:pt x="2919318" y="0"/>
                </a:lnTo>
                <a:lnTo>
                  <a:pt x="2919318" y="3640873"/>
                </a:lnTo>
                <a:lnTo>
                  <a:pt x="0" y="3640873"/>
                </a:lnTo>
                <a:lnTo>
                  <a:pt x="0" y="0"/>
                </a:lnTo>
                <a:close/>
              </a:path>
            </a:pathLst>
          </a:custGeom>
          <a:blipFill>
            <a:blip r:embed="rId5">
              <a:extLst>
                <a:ext uri="{96DAC541-7B7A-43D3-8B79-37D633B846F1}">
                  <asvg:svgBlip xmlns:asvg="http://schemas.microsoft.com/office/drawing/2016/SVG/main" r:embed="rId6"/>
                </a:ext>
              </a:extLst>
            </a:blip>
            <a:stretch>
              <a:fillRect l="-147" r="-147"/>
            </a:stretch>
          </a:blipFill>
        </p:spPr>
      </p:sp>
      <p:sp>
        <p:nvSpPr>
          <p:cNvPr id="8" name="TextBox 8"/>
          <p:cNvSpPr txBox="1"/>
          <p:nvPr/>
        </p:nvSpPr>
        <p:spPr>
          <a:xfrm>
            <a:off x="5901596" y="4139435"/>
            <a:ext cx="7552046" cy="548132"/>
          </a:xfrm>
          <a:prstGeom prst="rect">
            <a:avLst/>
          </a:prstGeom>
        </p:spPr>
        <p:txBody>
          <a:bodyPr lIns="0" tIns="0" rIns="0" bIns="0" rtlCol="0" anchor="t">
            <a:spAutoFit/>
          </a:bodyPr>
          <a:lstStyle/>
          <a:p>
            <a:pPr algn="l">
              <a:lnSpc>
                <a:spcPts val="4438"/>
              </a:lnSpc>
            </a:pPr>
            <a:r>
              <a:rPr lang="en-US" sz="3170" b="1" u="sng">
                <a:solidFill>
                  <a:srgbClr val="E9E9E9"/>
                </a:solidFill>
                <a:latin typeface="Open Sauce Bold"/>
                <a:ea typeface="Open Sauce Bold"/>
                <a:cs typeface="Open Sauce Bold"/>
                <a:sym typeface="Open Sauce Bold"/>
              </a:rPr>
              <a:t>React tutorial for beginners in hindi</a:t>
            </a:r>
          </a:p>
        </p:txBody>
      </p:sp>
      <p:sp>
        <p:nvSpPr>
          <p:cNvPr id="9" name="TextBox 9"/>
          <p:cNvSpPr txBox="1"/>
          <p:nvPr/>
        </p:nvSpPr>
        <p:spPr>
          <a:xfrm>
            <a:off x="6132537" y="494105"/>
            <a:ext cx="6022926" cy="897741"/>
          </a:xfrm>
          <a:prstGeom prst="rect">
            <a:avLst/>
          </a:prstGeom>
        </p:spPr>
        <p:txBody>
          <a:bodyPr lIns="0" tIns="0" rIns="0" bIns="0" rtlCol="0" anchor="t">
            <a:spAutoFit/>
          </a:bodyPr>
          <a:lstStyle/>
          <a:p>
            <a:pPr algn="ctr">
              <a:lnSpc>
                <a:spcPts val="6692"/>
              </a:lnSpc>
            </a:pPr>
            <a:r>
              <a:rPr lang="en-US" sz="4780">
                <a:solidFill>
                  <a:srgbClr val="FFFFFF"/>
                </a:solidFill>
                <a:latin typeface="League Spartan"/>
                <a:ea typeface="League Spartan"/>
                <a:cs typeface="League Spartan"/>
                <a:sym typeface="League Spartan"/>
              </a:rPr>
              <a:t>BIBLIOGRAPHY</a:t>
            </a:r>
            <a:r>
              <a:rPr lang="en-US" sz="4780">
                <a:solidFill>
                  <a:srgbClr val="593C8F"/>
                </a:solidFill>
                <a:latin typeface="League Spartan"/>
                <a:ea typeface="League Spartan"/>
                <a:cs typeface="League Spartan"/>
                <a:sym typeface="League Spartan"/>
              </a:rPr>
              <a:t> </a:t>
            </a:r>
          </a:p>
        </p:txBody>
      </p:sp>
      <p:sp>
        <p:nvSpPr>
          <p:cNvPr id="10" name="TextBox 10"/>
          <p:cNvSpPr txBox="1"/>
          <p:nvPr/>
        </p:nvSpPr>
        <p:spPr>
          <a:xfrm>
            <a:off x="5030601" y="4769425"/>
            <a:ext cx="9629840" cy="614800"/>
          </a:xfrm>
          <a:prstGeom prst="rect">
            <a:avLst/>
          </a:prstGeom>
        </p:spPr>
        <p:txBody>
          <a:bodyPr lIns="0" tIns="0" rIns="0" bIns="0" rtlCol="0" anchor="t">
            <a:spAutoFit/>
          </a:bodyPr>
          <a:lstStyle/>
          <a:p>
            <a:pPr algn="l">
              <a:lnSpc>
                <a:spcPts val="4438"/>
              </a:lnSpc>
            </a:pPr>
            <a:r>
              <a:rPr lang="en-US" sz="3170" b="1" u="sng">
                <a:solidFill>
                  <a:srgbClr val="FDFDFD"/>
                </a:solidFill>
                <a:latin typeface="Open Sauce Bold"/>
                <a:ea typeface="Open Sauce Bold"/>
                <a:cs typeface="Open Sauce Bold"/>
                <a:sym typeface="Open Sauce Bold"/>
              </a:rPr>
              <a:t>React Router:Declarative Routing for React</a:t>
            </a:r>
          </a:p>
        </p:txBody>
      </p:sp>
      <p:sp>
        <p:nvSpPr>
          <p:cNvPr id="11" name="TextBox 11"/>
          <p:cNvSpPr txBox="1"/>
          <p:nvPr/>
        </p:nvSpPr>
        <p:spPr>
          <a:xfrm>
            <a:off x="6643290" y="5541852"/>
            <a:ext cx="7552046" cy="614800"/>
          </a:xfrm>
          <a:prstGeom prst="rect">
            <a:avLst/>
          </a:prstGeom>
        </p:spPr>
        <p:txBody>
          <a:bodyPr lIns="0" tIns="0" rIns="0" bIns="0" rtlCol="0" anchor="t">
            <a:spAutoFit/>
          </a:bodyPr>
          <a:lstStyle/>
          <a:p>
            <a:pPr algn="l">
              <a:lnSpc>
                <a:spcPts val="4438"/>
              </a:lnSpc>
            </a:pPr>
            <a:r>
              <a:rPr lang="en-US" sz="3170" b="1" u="sng">
                <a:solidFill>
                  <a:srgbClr val="FDFDFD"/>
                </a:solidFill>
                <a:latin typeface="Open Sauce Bold"/>
                <a:ea typeface="Open Sauce Bold"/>
                <a:cs typeface="Open Sauce Bold"/>
                <a:sym typeface="Open Sauce Bold"/>
              </a:rPr>
              <a:t>MongoDB Node Driven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215" b="-2215"/>
              </a:stretch>
            </a:blipFill>
          </p:spPr>
        </p:sp>
      </p:grpSp>
      <p:sp>
        <p:nvSpPr>
          <p:cNvPr id="4" name="Freeform 4"/>
          <p:cNvSpPr/>
          <p:nvPr/>
        </p:nvSpPr>
        <p:spPr>
          <a:xfrm>
            <a:off x="12398912" y="-144661"/>
            <a:ext cx="5889088" cy="901620"/>
          </a:xfrm>
          <a:custGeom>
            <a:avLst/>
            <a:gdLst/>
            <a:ahLst/>
            <a:cxnLst/>
            <a:rect l="l" t="t" r="r" b="b"/>
            <a:pathLst>
              <a:path w="5889088" h="901620">
                <a:moveTo>
                  <a:pt x="0" y="0"/>
                </a:moveTo>
                <a:lnTo>
                  <a:pt x="5889088" y="0"/>
                </a:lnTo>
                <a:lnTo>
                  <a:pt x="5889088" y="901620"/>
                </a:lnTo>
                <a:lnTo>
                  <a:pt x="0" y="9016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398912" y="9385380"/>
            <a:ext cx="5889088" cy="901620"/>
          </a:xfrm>
          <a:custGeom>
            <a:avLst/>
            <a:gdLst/>
            <a:ahLst/>
            <a:cxnLst/>
            <a:rect l="l" t="t" r="r" b="b"/>
            <a:pathLst>
              <a:path w="5889088" h="901620">
                <a:moveTo>
                  <a:pt x="0" y="0"/>
                </a:moveTo>
                <a:lnTo>
                  <a:pt x="5889088" y="0"/>
                </a:lnTo>
                <a:lnTo>
                  <a:pt x="5889088" y="901620"/>
                </a:lnTo>
                <a:lnTo>
                  <a:pt x="0" y="9016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324408" y="4278348"/>
            <a:ext cx="9218361" cy="2081792"/>
          </a:xfrm>
          <a:prstGeom prst="rect">
            <a:avLst/>
          </a:prstGeom>
        </p:spPr>
        <p:txBody>
          <a:bodyPr lIns="0" tIns="0" rIns="0" bIns="0" rtlCol="0" anchor="t">
            <a:spAutoFit/>
          </a:bodyPr>
          <a:lstStyle/>
          <a:p>
            <a:pPr algn="l">
              <a:lnSpc>
                <a:spcPts val="14929"/>
              </a:lnSpc>
            </a:pPr>
            <a:r>
              <a:rPr lang="en-US" sz="10664" b="1">
                <a:solidFill>
                  <a:srgbClr val="FDFDFD"/>
                </a:solidFill>
                <a:latin typeface="Arimo Bold"/>
                <a:ea typeface="Arimo Bold"/>
                <a:cs typeface="Arimo Bold"/>
                <a:sym typeface="Arim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10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96" b="-9296"/>
              </a:stretch>
            </a:blipFill>
          </p:spPr>
        </p:sp>
      </p:grpSp>
      <p:sp>
        <p:nvSpPr>
          <p:cNvPr id="4" name="Freeform 4"/>
          <p:cNvSpPr/>
          <p:nvPr/>
        </p:nvSpPr>
        <p:spPr>
          <a:xfrm>
            <a:off x="14496428" y="-144661"/>
            <a:ext cx="3964281" cy="11062470"/>
          </a:xfrm>
          <a:custGeom>
            <a:avLst/>
            <a:gdLst/>
            <a:ahLst/>
            <a:cxnLst/>
            <a:rect l="l" t="t" r="r" b="b"/>
            <a:pathLst>
              <a:path w="3964281" h="11062470">
                <a:moveTo>
                  <a:pt x="0" y="0"/>
                </a:moveTo>
                <a:lnTo>
                  <a:pt x="3964281" y="0"/>
                </a:lnTo>
                <a:lnTo>
                  <a:pt x="3964281" y="11062470"/>
                </a:lnTo>
                <a:lnTo>
                  <a:pt x="0" y="11062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056554" y="-3803005"/>
            <a:ext cx="8113106" cy="8113106"/>
          </a:xfrm>
          <a:custGeom>
            <a:avLst/>
            <a:gdLst/>
            <a:ahLst/>
            <a:cxnLst/>
            <a:rect l="l" t="t" r="r" b="b"/>
            <a:pathLst>
              <a:path w="8113106" h="8113106">
                <a:moveTo>
                  <a:pt x="0" y="0"/>
                </a:moveTo>
                <a:lnTo>
                  <a:pt x="8113107" y="0"/>
                </a:lnTo>
                <a:lnTo>
                  <a:pt x="8113107" y="8113107"/>
                </a:lnTo>
                <a:lnTo>
                  <a:pt x="0" y="81131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1942041" y="1248304"/>
            <a:ext cx="6168770" cy="8229600"/>
            <a:chOff x="0" y="0"/>
            <a:chExt cx="8225027" cy="10972800"/>
          </a:xfrm>
        </p:grpSpPr>
        <p:sp>
          <p:nvSpPr>
            <p:cNvPr id="7" name="Freeform 7"/>
            <p:cNvSpPr/>
            <p:nvPr/>
          </p:nvSpPr>
          <p:spPr>
            <a:xfrm>
              <a:off x="0" y="0"/>
              <a:ext cx="8225028" cy="10972800"/>
            </a:xfrm>
            <a:custGeom>
              <a:avLst/>
              <a:gdLst/>
              <a:ahLst/>
              <a:cxnLst/>
              <a:rect l="l" t="t" r="r" b="b"/>
              <a:pathLst>
                <a:path w="8225028" h="10972800">
                  <a:moveTo>
                    <a:pt x="0" y="0"/>
                  </a:moveTo>
                  <a:lnTo>
                    <a:pt x="8225028" y="0"/>
                  </a:lnTo>
                  <a:lnTo>
                    <a:pt x="8225028" y="10972800"/>
                  </a:lnTo>
                  <a:lnTo>
                    <a:pt x="0" y="10972800"/>
                  </a:lnTo>
                  <a:lnTo>
                    <a:pt x="0" y="0"/>
                  </a:lnTo>
                  <a:close/>
                </a:path>
              </a:pathLst>
            </a:custGeom>
            <a:blipFill>
              <a:blip r:embed="rId7"/>
              <a:stretch>
                <a:fillRect l="-3381" r="-3381"/>
              </a:stretch>
            </a:blipFill>
          </p:spPr>
        </p:sp>
      </p:grpSp>
      <p:sp>
        <p:nvSpPr>
          <p:cNvPr id="8" name="Freeform 8"/>
          <p:cNvSpPr/>
          <p:nvPr/>
        </p:nvSpPr>
        <p:spPr>
          <a:xfrm>
            <a:off x="-150079" y="3446549"/>
            <a:ext cx="5837214" cy="1082538"/>
          </a:xfrm>
          <a:custGeom>
            <a:avLst/>
            <a:gdLst/>
            <a:ahLst/>
            <a:cxnLst/>
            <a:rect l="l" t="t" r="r" b="b"/>
            <a:pathLst>
              <a:path w="5837214" h="1082538">
                <a:moveTo>
                  <a:pt x="0" y="0"/>
                </a:moveTo>
                <a:lnTo>
                  <a:pt x="5837214" y="0"/>
                </a:lnTo>
                <a:lnTo>
                  <a:pt x="5837214" y="1082538"/>
                </a:lnTo>
                <a:lnTo>
                  <a:pt x="0" y="1082538"/>
                </a:lnTo>
                <a:lnTo>
                  <a:pt x="0" y="0"/>
                </a:lnTo>
                <a:close/>
              </a:path>
            </a:pathLst>
          </a:custGeom>
          <a:blipFill>
            <a:blip r:embed="rId8">
              <a:extLst>
                <a:ext uri="{96DAC541-7B7A-43D3-8B79-37D633B846F1}">
                  <asvg:svgBlip xmlns:asvg="http://schemas.microsoft.com/office/drawing/2016/SVG/main" r:embed="rId9"/>
                </a:ext>
              </a:extLst>
            </a:blip>
            <a:stretch>
              <a:fillRect t="-578" b="-578"/>
            </a:stretch>
          </a:blipFill>
        </p:spPr>
      </p:sp>
      <p:sp>
        <p:nvSpPr>
          <p:cNvPr id="9" name="TextBox 9"/>
          <p:cNvSpPr txBox="1"/>
          <p:nvPr/>
        </p:nvSpPr>
        <p:spPr>
          <a:xfrm>
            <a:off x="5498965" y="-32201"/>
            <a:ext cx="5898612" cy="1280506"/>
          </a:xfrm>
          <a:prstGeom prst="rect">
            <a:avLst/>
          </a:prstGeom>
        </p:spPr>
        <p:txBody>
          <a:bodyPr lIns="0" tIns="0" rIns="0" bIns="0" rtlCol="0" anchor="t">
            <a:spAutoFit/>
          </a:bodyPr>
          <a:lstStyle/>
          <a:p>
            <a:pPr algn="l">
              <a:lnSpc>
                <a:spcPts val="9220"/>
              </a:lnSpc>
            </a:pPr>
            <a:r>
              <a:rPr lang="en-US" sz="6586" b="1">
                <a:solidFill>
                  <a:srgbClr val="FFFFFF"/>
                </a:solidFill>
                <a:latin typeface="Arimo Bold"/>
                <a:ea typeface="Arimo Bold"/>
                <a:cs typeface="Arimo Bold"/>
                <a:sym typeface="Arimo Bold"/>
              </a:rPr>
              <a:t>Project Index</a:t>
            </a:r>
          </a:p>
        </p:txBody>
      </p:sp>
      <p:sp>
        <p:nvSpPr>
          <p:cNvPr id="10" name="TextBox 10"/>
          <p:cNvSpPr txBox="1"/>
          <p:nvPr/>
        </p:nvSpPr>
        <p:spPr>
          <a:xfrm>
            <a:off x="1213651" y="3484176"/>
            <a:ext cx="4038292" cy="1051466"/>
          </a:xfrm>
          <a:prstGeom prst="rect">
            <a:avLst/>
          </a:prstGeom>
        </p:spPr>
        <p:txBody>
          <a:bodyPr lIns="0" tIns="0" rIns="0" bIns="0" rtlCol="0" anchor="t">
            <a:spAutoFit/>
          </a:bodyPr>
          <a:lstStyle/>
          <a:p>
            <a:pPr algn="l">
              <a:lnSpc>
                <a:spcPts val="3995"/>
              </a:lnSpc>
            </a:pPr>
            <a:r>
              <a:rPr lang="en-US" sz="2853" spc="-56">
                <a:solidFill>
                  <a:srgbClr val="000000"/>
                </a:solidFill>
                <a:latin typeface="Libre Baskerville"/>
                <a:ea typeface="Libre Baskerville"/>
                <a:cs typeface="Libre Baskerville"/>
                <a:sym typeface="Libre Baskerville"/>
              </a:rPr>
              <a:t>User Registration and Login </a:t>
            </a:r>
          </a:p>
        </p:txBody>
      </p:sp>
      <p:sp>
        <p:nvSpPr>
          <p:cNvPr id="11" name="TextBox 11"/>
          <p:cNvSpPr txBox="1"/>
          <p:nvPr/>
        </p:nvSpPr>
        <p:spPr>
          <a:xfrm>
            <a:off x="189665" y="4891081"/>
            <a:ext cx="660851" cy="546641"/>
          </a:xfrm>
          <a:prstGeom prst="rect">
            <a:avLst/>
          </a:prstGeom>
        </p:spPr>
        <p:txBody>
          <a:bodyPr lIns="0" tIns="0" rIns="0" bIns="0" rtlCol="0" anchor="t">
            <a:spAutoFit/>
          </a:bodyPr>
          <a:lstStyle/>
          <a:p>
            <a:pPr algn="r">
              <a:lnSpc>
                <a:spcPts val="3995"/>
              </a:lnSpc>
            </a:pPr>
            <a:r>
              <a:rPr lang="en-US" sz="2853" spc="-56">
                <a:solidFill>
                  <a:srgbClr val="000000"/>
                </a:solidFill>
                <a:latin typeface="League Spartan"/>
                <a:ea typeface="League Spartan"/>
                <a:cs typeface="League Spartan"/>
                <a:sym typeface="League Spartan"/>
              </a:rPr>
              <a:t>03</a:t>
            </a:r>
          </a:p>
        </p:txBody>
      </p:sp>
      <p:sp>
        <p:nvSpPr>
          <p:cNvPr id="12" name="Freeform 12"/>
          <p:cNvSpPr/>
          <p:nvPr/>
        </p:nvSpPr>
        <p:spPr>
          <a:xfrm>
            <a:off x="-150079" y="4680283"/>
            <a:ext cx="5837214" cy="1082538"/>
          </a:xfrm>
          <a:custGeom>
            <a:avLst/>
            <a:gdLst/>
            <a:ahLst/>
            <a:cxnLst/>
            <a:rect l="l" t="t" r="r" b="b"/>
            <a:pathLst>
              <a:path w="5837214" h="1082538">
                <a:moveTo>
                  <a:pt x="0" y="0"/>
                </a:moveTo>
                <a:lnTo>
                  <a:pt x="5837214" y="0"/>
                </a:lnTo>
                <a:lnTo>
                  <a:pt x="5837214" y="1082538"/>
                </a:lnTo>
                <a:lnTo>
                  <a:pt x="0" y="1082538"/>
                </a:lnTo>
                <a:lnTo>
                  <a:pt x="0" y="0"/>
                </a:lnTo>
                <a:close/>
              </a:path>
            </a:pathLst>
          </a:custGeom>
          <a:blipFill>
            <a:blip r:embed="rId8">
              <a:extLst>
                <a:ext uri="{96DAC541-7B7A-43D3-8B79-37D633B846F1}">
                  <asvg:svgBlip xmlns:asvg="http://schemas.microsoft.com/office/drawing/2016/SVG/main" r:embed="rId9"/>
                </a:ext>
              </a:extLst>
            </a:blip>
            <a:stretch>
              <a:fillRect t="-578" b="-578"/>
            </a:stretch>
          </a:blipFill>
        </p:spPr>
      </p:sp>
      <p:sp>
        <p:nvSpPr>
          <p:cNvPr id="13" name="TextBox 13"/>
          <p:cNvSpPr txBox="1"/>
          <p:nvPr/>
        </p:nvSpPr>
        <p:spPr>
          <a:xfrm>
            <a:off x="1213651" y="4711355"/>
            <a:ext cx="4285314" cy="1051466"/>
          </a:xfrm>
          <a:prstGeom prst="rect">
            <a:avLst/>
          </a:prstGeom>
        </p:spPr>
        <p:txBody>
          <a:bodyPr lIns="0" tIns="0" rIns="0" bIns="0" rtlCol="0" anchor="t">
            <a:spAutoFit/>
          </a:bodyPr>
          <a:lstStyle/>
          <a:p>
            <a:pPr algn="l">
              <a:lnSpc>
                <a:spcPts val="3995"/>
              </a:lnSpc>
            </a:pPr>
            <a:r>
              <a:rPr lang="en-US" sz="2853" spc="-56">
                <a:solidFill>
                  <a:srgbClr val="000000"/>
                </a:solidFill>
                <a:latin typeface="Libre Baskerville"/>
                <a:ea typeface="Libre Baskerville"/>
                <a:cs typeface="Libre Baskerville"/>
                <a:sym typeface="Libre Baskerville"/>
              </a:rPr>
              <a:t>Multiple Payment options </a:t>
            </a:r>
          </a:p>
        </p:txBody>
      </p:sp>
      <p:sp>
        <p:nvSpPr>
          <p:cNvPr id="14" name="Freeform 14"/>
          <p:cNvSpPr/>
          <p:nvPr/>
        </p:nvSpPr>
        <p:spPr>
          <a:xfrm>
            <a:off x="-150079" y="2167570"/>
            <a:ext cx="5837214" cy="1082538"/>
          </a:xfrm>
          <a:custGeom>
            <a:avLst/>
            <a:gdLst/>
            <a:ahLst/>
            <a:cxnLst/>
            <a:rect l="l" t="t" r="r" b="b"/>
            <a:pathLst>
              <a:path w="5837214" h="1082538">
                <a:moveTo>
                  <a:pt x="0" y="0"/>
                </a:moveTo>
                <a:lnTo>
                  <a:pt x="5837214" y="0"/>
                </a:lnTo>
                <a:lnTo>
                  <a:pt x="5837214" y="1082538"/>
                </a:lnTo>
                <a:lnTo>
                  <a:pt x="0" y="1082538"/>
                </a:lnTo>
                <a:lnTo>
                  <a:pt x="0" y="0"/>
                </a:lnTo>
                <a:close/>
              </a:path>
            </a:pathLst>
          </a:custGeom>
          <a:blipFill>
            <a:blip r:embed="rId8">
              <a:extLst>
                <a:ext uri="{96DAC541-7B7A-43D3-8B79-37D633B846F1}">
                  <asvg:svgBlip xmlns:asvg="http://schemas.microsoft.com/office/drawing/2016/SVG/main" r:embed="rId9"/>
                </a:ext>
              </a:extLst>
            </a:blip>
            <a:stretch>
              <a:fillRect t="-578" b="-578"/>
            </a:stretch>
          </a:blipFill>
        </p:spPr>
      </p:sp>
      <p:sp>
        <p:nvSpPr>
          <p:cNvPr id="15" name="TextBox 15"/>
          <p:cNvSpPr txBox="1"/>
          <p:nvPr/>
        </p:nvSpPr>
        <p:spPr>
          <a:xfrm>
            <a:off x="189665" y="2378368"/>
            <a:ext cx="660851" cy="546641"/>
          </a:xfrm>
          <a:prstGeom prst="rect">
            <a:avLst/>
          </a:prstGeom>
        </p:spPr>
        <p:txBody>
          <a:bodyPr lIns="0" tIns="0" rIns="0" bIns="0" rtlCol="0" anchor="t">
            <a:spAutoFit/>
          </a:bodyPr>
          <a:lstStyle/>
          <a:p>
            <a:pPr algn="r">
              <a:lnSpc>
                <a:spcPts val="3995"/>
              </a:lnSpc>
            </a:pPr>
            <a:r>
              <a:rPr lang="en-US" sz="2853" spc="-56">
                <a:solidFill>
                  <a:srgbClr val="000000"/>
                </a:solidFill>
                <a:latin typeface="League Spartan"/>
                <a:ea typeface="League Spartan"/>
                <a:cs typeface="League Spartan"/>
                <a:sym typeface="League Spartan"/>
              </a:rPr>
              <a:t>01</a:t>
            </a:r>
          </a:p>
        </p:txBody>
      </p:sp>
      <p:sp>
        <p:nvSpPr>
          <p:cNvPr id="16" name="TextBox 16"/>
          <p:cNvSpPr txBox="1"/>
          <p:nvPr/>
        </p:nvSpPr>
        <p:spPr>
          <a:xfrm>
            <a:off x="1213651" y="2378368"/>
            <a:ext cx="2404253" cy="546641"/>
          </a:xfrm>
          <a:prstGeom prst="rect">
            <a:avLst/>
          </a:prstGeom>
        </p:spPr>
        <p:txBody>
          <a:bodyPr lIns="0" tIns="0" rIns="0" bIns="0" rtlCol="0" anchor="t">
            <a:spAutoFit/>
          </a:bodyPr>
          <a:lstStyle/>
          <a:p>
            <a:pPr algn="l">
              <a:lnSpc>
                <a:spcPts val="3995"/>
              </a:lnSpc>
            </a:pPr>
            <a:r>
              <a:rPr lang="en-US" sz="2853" spc="-56">
                <a:solidFill>
                  <a:srgbClr val="000000"/>
                </a:solidFill>
                <a:latin typeface="Libre Baskerville"/>
                <a:ea typeface="Libre Baskerville"/>
                <a:cs typeface="Libre Baskerville"/>
                <a:sym typeface="Libre Baskerville"/>
              </a:rPr>
              <a:t>Introduction</a:t>
            </a:r>
          </a:p>
        </p:txBody>
      </p:sp>
      <p:sp>
        <p:nvSpPr>
          <p:cNvPr id="17" name="Freeform 17"/>
          <p:cNvSpPr/>
          <p:nvPr/>
        </p:nvSpPr>
        <p:spPr>
          <a:xfrm>
            <a:off x="-150079" y="5914017"/>
            <a:ext cx="5837214" cy="1082538"/>
          </a:xfrm>
          <a:custGeom>
            <a:avLst/>
            <a:gdLst/>
            <a:ahLst/>
            <a:cxnLst/>
            <a:rect l="l" t="t" r="r" b="b"/>
            <a:pathLst>
              <a:path w="5837214" h="1082538">
                <a:moveTo>
                  <a:pt x="0" y="0"/>
                </a:moveTo>
                <a:lnTo>
                  <a:pt x="5837214" y="0"/>
                </a:lnTo>
                <a:lnTo>
                  <a:pt x="5837214" y="1082538"/>
                </a:lnTo>
                <a:lnTo>
                  <a:pt x="0" y="1082538"/>
                </a:lnTo>
                <a:lnTo>
                  <a:pt x="0" y="0"/>
                </a:lnTo>
                <a:close/>
              </a:path>
            </a:pathLst>
          </a:custGeom>
          <a:blipFill>
            <a:blip r:embed="rId8">
              <a:extLst>
                <a:ext uri="{96DAC541-7B7A-43D3-8B79-37D633B846F1}">
                  <asvg:svgBlip xmlns:asvg="http://schemas.microsoft.com/office/drawing/2016/SVG/main" r:embed="rId9"/>
                </a:ext>
              </a:extLst>
            </a:blip>
            <a:stretch>
              <a:fillRect t="-578" b="-578"/>
            </a:stretch>
          </a:blipFill>
        </p:spPr>
      </p:sp>
      <p:sp>
        <p:nvSpPr>
          <p:cNvPr id="18" name="TextBox 18"/>
          <p:cNvSpPr txBox="1"/>
          <p:nvPr/>
        </p:nvSpPr>
        <p:spPr>
          <a:xfrm>
            <a:off x="189665" y="6045663"/>
            <a:ext cx="660851" cy="546641"/>
          </a:xfrm>
          <a:prstGeom prst="rect">
            <a:avLst/>
          </a:prstGeom>
        </p:spPr>
        <p:txBody>
          <a:bodyPr lIns="0" tIns="0" rIns="0" bIns="0" rtlCol="0" anchor="t">
            <a:spAutoFit/>
          </a:bodyPr>
          <a:lstStyle/>
          <a:p>
            <a:pPr algn="r">
              <a:lnSpc>
                <a:spcPts val="3995"/>
              </a:lnSpc>
            </a:pPr>
            <a:r>
              <a:rPr lang="en-US" sz="2853" spc="-56">
                <a:solidFill>
                  <a:srgbClr val="000000"/>
                </a:solidFill>
                <a:latin typeface="League Spartan"/>
                <a:ea typeface="League Spartan"/>
                <a:cs typeface="League Spartan"/>
                <a:sym typeface="League Spartan"/>
              </a:rPr>
              <a:t>04</a:t>
            </a:r>
          </a:p>
        </p:txBody>
      </p:sp>
      <p:sp>
        <p:nvSpPr>
          <p:cNvPr id="19" name="TextBox 19"/>
          <p:cNvSpPr txBox="1"/>
          <p:nvPr/>
        </p:nvSpPr>
        <p:spPr>
          <a:xfrm>
            <a:off x="1213651" y="6045663"/>
            <a:ext cx="2019146" cy="546641"/>
          </a:xfrm>
          <a:prstGeom prst="rect">
            <a:avLst/>
          </a:prstGeom>
        </p:spPr>
        <p:txBody>
          <a:bodyPr lIns="0" tIns="0" rIns="0" bIns="0" rtlCol="0" anchor="t">
            <a:spAutoFit/>
          </a:bodyPr>
          <a:lstStyle/>
          <a:p>
            <a:pPr algn="l">
              <a:lnSpc>
                <a:spcPts val="3995"/>
              </a:lnSpc>
            </a:pPr>
            <a:r>
              <a:rPr lang="en-US" sz="2853" spc="-56">
                <a:solidFill>
                  <a:srgbClr val="000000"/>
                </a:solidFill>
                <a:latin typeface="Libre Baskerville"/>
                <a:ea typeface="Libre Baskerville"/>
                <a:cs typeface="Libre Baskerville"/>
                <a:sym typeface="Libre Baskerville"/>
              </a:rPr>
              <a:t>Food Item </a:t>
            </a:r>
          </a:p>
        </p:txBody>
      </p:sp>
      <p:sp>
        <p:nvSpPr>
          <p:cNvPr id="20" name="Freeform 20"/>
          <p:cNvSpPr/>
          <p:nvPr/>
        </p:nvSpPr>
        <p:spPr>
          <a:xfrm>
            <a:off x="-150079" y="7215630"/>
            <a:ext cx="5837214" cy="1082538"/>
          </a:xfrm>
          <a:custGeom>
            <a:avLst/>
            <a:gdLst/>
            <a:ahLst/>
            <a:cxnLst/>
            <a:rect l="l" t="t" r="r" b="b"/>
            <a:pathLst>
              <a:path w="5837214" h="1082538">
                <a:moveTo>
                  <a:pt x="0" y="0"/>
                </a:moveTo>
                <a:lnTo>
                  <a:pt x="5837214" y="0"/>
                </a:lnTo>
                <a:lnTo>
                  <a:pt x="5837214" y="1082538"/>
                </a:lnTo>
                <a:lnTo>
                  <a:pt x="0" y="1082538"/>
                </a:lnTo>
                <a:lnTo>
                  <a:pt x="0" y="0"/>
                </a:lnTo>
                <a:close/>
              </a:path>
            </a:pathLst>
          </a:custGeom>
          <a:blipFill>
            <a:blip r:embed="rId8">
              <a:extLst>
                <a:ext uri="{96DAC541-7B7A-43D3-8B79-37D633B846F1}">
                  <asvg:svgBlip xmlns:asvg="http://schemas.microsoft.com/office/drawing/2016/SVG/main" r:embed="rId9"/>
                </a:ext>
              </a:extLst>
            </a:blip>
            <a:stretch>
              <a:fillRect t="-578" b="-578"/>
            </a:stretch>
          </a:blipFill>
        </p:spPr>
      </p:sp>
      <p:sp>
        <p:nvSpPr>
          <p:cNvPr id="21" name="TextBox 21"/>
          <p:cNvSpPr txBox="1"/>
          <p:nvPr/>
        </p:nvSpPr>
        <p:spPr>
          <a:xfrm>
            <a:off x="189665" y="7426784"/>
            <a:ext cx="660851" cy="546641"/>
          </a:xfrm>
          <a:prstGeom prst="rect">
            <a:avLst/>
          </a:prstGeom>
        </p:spPr>
        <p:txBody>
          <a:bodyPr lIns="0" tIns="0" rIns="0" bIns="0" rtlCol="0" anchor="t">
            <a:spAutoFit/>
          </a:bodyPr>
          <a:lstStyle/>
          <a:p>
            <a:pPr algn="r">
              <a:lnSpc>
                <a:spcPts val="3995"/>
              </a:lnSpc>
            </a:pPr>
            <a:r>
              <a:rPr lang="en-US" sz="2853" spc="-56">
                <a:solidFill>
                  <a:srgbClr val="000000"/>
                </a:solidFill>
                <a:latin typeface="League Spartan"/>
                <a:ea typeface="League Spartan"/>
                <a:cs typeface="League Spartan"/>
                <a:sym typeface="League Spartan"/>
              </a:rPr>
              <a:t>05</a:t>
            </a:r>
          </a:p>
        </p:txBody>
      </p:sp>
      <p:sp>
        <p:nvSpPr>
          <p:cNvPr id="22" name="TextBox 22"/>
          <p:cNvSpPr txBox="1"/>
          <p:nvPr/>
        </p:nvSpPr>
        <p:spPr>
          <a:xfrm>
            <a:off x="1213651" y="7426784"/>
            <a:ext cx="4397771" cy="546641"/>
          </a:xfrm>
          <a:prstGeom prst="rect">
            <a:avLst/>
          </a:prstGeom>
        </p:spPr>
        <p:txBody>
          <a:bodyPr lIns="0" tIns="0" rIns="0" bIns="0" rtlCol="0" anchor="t">
            <a:spAutoFit/>
          </a:bodyPr>
          <a:lstStyle/>
          <a:p>
            <a:pPr algn="l">
              <a:lnSpc>
                <a:spcPts val="3995"/>
              </a:lnSpc>
            </a:pPr>
            <a:r>
              <a:rPr lang="en-US" sz="2853" spc="-56">
                <a:solidFill>
                  <a:srgbClr val="000000"/>
                </a:solidFill>
                <a:latin typeface="Libre Baskerville"/>
                <a:ea typeface="Libre Baskerville"/>
                <a:cs typeface="Libre Baskerville"/>
                <a:sym typeface="Libre Baskerville"/>
              </a:rPr>
              <a:t>Food Items in Database</a:t>
            </a:r>
          </a:p>
        </p:txBody>
      </p:sp>
      <p:sp>
        <p:nvSpPr>
          <p:cNvPr id="23" name="Freeform 23"/>
          <p:cNvSpPr/>
          <p:nvPr/>
        </p:nvSpPr>
        <p:spPr>
          <a:xfrm>
            <a:off x="-150079" y="8517954"/>
            <a:ext cx="5837214" cy="1082538"/>
          </a:xfrm>
          <a:custGeom>
            <a:avLst/>
            <a:gdLst/>
            <a:ahLst/>
            <a:cxnLst/>
            <a:rect l="l" t="t" r="r" b="b"/>
            <a:pathLst>
              <a:path w="5837214" h="1082538">
                <a:moveTo>
                  <a:pt x="0" y="0"/>
                </a:moveTo>
                <a:lnTo>
                  <a:pt x="5837214" y="0"/>
                </a:lnTo>
                <a:lnTo>
                  <a:pt x="5837214" y="1082538"/>
                </a:lnTo>
                <a:lnTo>
                  <a:pt x="0" y="1082538"/>
                </a:lnTo>
                <a:lnTo>
                  <a:pt x="0" y="0"/>
                </a:lnTo>
                <a:close/>
              </a:path>
            </a:pathLst>
          </a:custGeom>
          <a:blipFill>
            <a:blip r:embed="rId8">
              <a:extLst>
                <a:ext uri="{96DAC541-7B7A-43D3-8B79-37D633B846F1}">
                  <asvg:svgBlip xmlns:asvg="http://schemas.microsoft.com/office/drawing/2016/SVG/main" r:embed="rId9"/>
                </a:ext>
              </a:extLst>
            </a:blip>
            <a:stretch>
              <a:fillRect t="-578" b="-578"/>
            </a:stretch>
          </a:blipFill>
        </p:spPr>
      </p:sp>
      <p:sp>
        <p:nvSpPr>
          <p:cNvPr id="24" name="TextBox 24"/>
          <p:cNvSpPr txBox="1"/>
          <p:nvPr/>
        </p:nvSpPr>
        <p:spPr>
          <a:xfrm>
            <a:off x="189665" y="8660118"/>
            <a:ext cx="660851" cy="546641"/>
          </a:xfrm>
          <a:prstGeom prst="rect">
            <a:avLst/>
          </a:prstGeom>
        </p:spPr>
        <p:txBody>
          <a:bodyPr lIns="0" tIns="0" rIns="0" bIns="0" rtlCol="0" anchor="t">
            <a:spAutoFit/>
          </a:bodyPr>
          <a:lstStyle/>
          <a:p>
            <a:pPr algn="r">
              <a:lnSpc>
                <a:spcPts val="3995"/>
              </a:lnSpc>
            </a:pPr>
            <a:r>
              <a:rPr lang="en-US" sz="2853" spc="-56">
                <a:solidFill>
                  <a:srgbClr val="000000"/>
                </a:solidFill>
                <a:latin typeface="League Spartan"/>
                <a:ea typeface="League Spartan"/>
                <a:cs typeface="League Spartan"/>
                <a:sym typeface="League Spartan"/>
              </a:rPr>
              <a:t>06</a:t>
            </a:r>
          </a:p>
        </p:txBody>
      </p:sp>
      <p:sp>
        <p:nvSpPr>
          <p:cNvPr id="25" name="TextBox 25"/>
          <p:cNvSpPr txBox="1"/>
          <p:nvPr/>
        </p:nvSpPr>
        <p:spPr>
          <a:xfrm>
            <a:off x="189665" y="4891126"/>
            <a:ext cx="660851" cy="546641"/>
          </a:xfrm>
          <a:prstGeom prst="rect">
            <a:avLst/>
          </a:prstGeom>
        </p:spPr>
        <p:txBody>
          <a:bodyPr lIns="0" tIns="0" rIns="0" bIns="0" rtlCol="0" anchor="t">
            <a:spAutoFit/>
          </a:bodyPr>
          <a:lstStyle/>
          <a:p>
            <a:pPr algn="r">
              <a:lnSpc>
                <a:spcPts val="3995"/>
              </a:lnSpc>
            </a:pPr>
            <a:r>
              <a:rPr lang="en-US" sz="2853" spc="-56">
                <a:solidFill>
                  <a:srgbClr val="000000"/>
                </a:solidFill>
                <a:latin typeface="League Spartan"/>
                <a:ea typeface="League Spartan"/>
                <a:cs typeface="League Spartan"/>
                <a:sym typeface="League Spartan"/>
              </a:rPr>
              <a:t>03</a:t>
            </a:r>
          </a:p>
        </p:txBody>
      </p:sp>
      <p:sp>
        <p:nvSpPr>
          <p:cNvPr id="26" name="TextBox 26"/>
          <p:cNvSpPr txBox="1"/>
          <p:nvPr/>
        </p:nvSpPr>
        <p:spPr>
          <a:xfrm>
            <a:off x="189665" y="3736589"/>
            <a:ext cx="660851" cy="546641"/>
          </a:xfrm>
          <a:prstGeom prst="rect">
            <a:avLst/>
          </a:prstGeom>
        </p:spPr>
        <p:txBody>
          <a:bodyPr lIns="0" tIns="0" rIns="0" bIns="0" rtlCol="0" anchor="t">
            <a:spAutoFit/>
          </a:bodyPr>
          <a:lstStyle/>
          <a:p>
            <a:pPr algn="r">
              <a:lnSpc>
                <a:spcPts val="3995"/>
              </a:lnSpc>
            </a:pPr>
            <a:r>
              <a:rPr lang="en-US" sz="2853" spc="-56">
                <a:solidFill>
                  <a:srgbClr val="000000"/>
                </a:solidFill>
                <a:latin typeface="League Spartan"/>
                <a:ea typeface="League Spartan"/>
                <a:cs typeface="League Spartan"/>
                <a:sym typeface="League Spartan"/>
              </a:rPr>
              <a:t>02</a:t>
            </a:r>
          </a:p>
        </p:txBody>
      </p:sp>
      <p:sp>
        <p:nvSpPr>
          <p:cNvPr id="27" name="TextBox 27"/>
          <p:cNvSpPr txBox="1"/>
          <p:nvPr/>
        </p:nvSpPr>
        <p:spPr>
          <a:xfrm>
            <a:off x="1213651" y="8660118"/>
            <a:ext cx="2404253" cy="546641"/>
          </a:xfrm>
          <a:prstGeom prst="rect">
            <a:avLst/>
          </a:prstGeom>
        </p:spPr>
        <p:txBody>
          <a:bodyPr lIns="0" tIns="0" rIns="0" bIns="0" rtlCol="0" anchor="t">
            <a:spAutoFit/>
          </a:bodyPr>
          <a:lstStyle/>
          <a:p>
            <a:pPr algn="l">
              <a:lnSpc>
                <a:spcPts val="3995"/>
              </a:lnSpc>
            </a:pPr>
            <a:r>
              <a:rPr lang="en-US" sz="2853" spc="-56">
                <a:solidFill>
                  <a:srgbClr val="000000"/>
                </a:solidFill>
                <a:latin typeface="Libre Baskerville"/>
                <a:ea typeface="Libre Baskerville"/>
                <a:cs typeface="Libre Baskerville"/>
                <a:sym typeface="Libre Baskerville"/>
              </a:rPr>
              <a:t>Promo Code </a:t>
            </a:r>
          </a:p>
        </p:txBody>
      </p:sp>
      <p:grpSp>
        <p:nvGrpSpPr>
          <p:cNvPr id="28" name="Group 28"/>
          <p:cNvGrpSpPr/>
          <p:nvPr/>
        </p:nvGrpSpPr>
        <p:grpSpPr>
          <a:xfrm>
            <a:off x="5183101" y="1248304"/>
            <a:ext cx="6530340" cy="38100"/>
            <a:chOff x="0" y="0"/>
            <a:chExt cx="8707120" cy="50800"/>
          </a:xfrm>
        </p:grpSpPr>
        <p:sp>
          <p:nvSpPr>
            <p:cNvPr id="29" name="Freeform 29"/>
            <p:cNvSpPr/>
            <p:nvPr/>
          </p:nvSpPr>
          <p:spPr>
            <a:xfrm>
              <a:off x="25400" y="0"/>
              <a:ext cx="8656320" cy="50800"/>
            </a:xfrm>
            <a:custGeom>
              <a:avLst/>
              <a:gdLst/>
              <a:ahLst/>
              <a:cxnLst/>
              <a:rect l="l" t="t" r="r" b="b"/>
              <a:pathLst>
                <a:path w="8656320" h="50800">
                  <a:moveTo>
                    <a:pt x="0" y="0"/>
                  </a:moveTo>
                  <a:lnTo>
                    <a:pt x="8656320" y="0"/>
                  </a:lnTo>
                  <a:lnTo>
                    <a:pt x="8656320" y="50800"/>
                  </a:lnTo>
                  <a:lnTo>
                    <a:pt x="0" y="50800"/>
                  </a:lnTo>
                  <a:close/>
                </a:path>
              </a:pathLst>
            </a:custGeom>
            <a:solidFill>
              <a:srgbClr val="FF914D"/>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74" b="-9074"/>
            </a:stretch>
          </a:blipFill>
        </p:spPr>
      </p:sp>
      <p:sp>
        <p:nvSpPr>
          <p:cNvPr id="3" name="Freeform 3"/>
          <p:cNvSpPr/>
          <p:nvPr/>
        </p:nvSpPr>
        <p:spPr>
          <a:xfrm>
            <a:off x="-188217" y="66194"/>
            <a:ext cx="4019725" cy="2667636"/>
          </a:xfrm>
          <a:custGeom>
            <a:avLst/>
            <a:gdLst/>
            <a:ahLst/>
            <a:cxnLst/>
            <a:rect l="l" t="t" r="r" b="b"/>
            <a:pathLst>
              <a:path w="4019725" h="2667636">
                <a:moveTo>
                  <a:pt x="0" y="0"/>
                </a:moveTo>
                <a:lnTo>
                  <a:pt x="4019725" y="0"/>
                </a:lnTo>
                <a:lnTo>
                  <a:pt x="4019725" y="2667636"/>
                </a:lnTo>
                <a:lnTo>
                  <a:pt x="0" y="2667636"/>
                </a:lnTo>
                <a:lnTo>
                  <a:pt x="0" y="0"/>
                </a:lnTo>
                <a:close/>
              </a:path>
            </a:pathLst>
          </a:custGeom>
          <a:blipFill>
            <a:blip r:embed="rId3">
              <a:extLst>
                <a:ext uri="{96DAC541-7B7A-43D3-8B79-37D633B846F1}">
                  <asvg:svgBlip xmlns:asvg="http://schemas.microsoft.com/office/drawing/2016/SVG/main" r:embed="rId4"/>
                </a:ext>
              </a:extLst>
            </a:blip>
            <a:stretch>
              <a:fillRect t="-50" b="-50"/>
            </a:stretch>
          </a:blipFill>
        </p:spPr>
      </p:sp>
      <p:sp>
        <p:nvSpPr>
          <p:cNvPr id="4" name="Freeform 4"/>
          <p:cNvSpPr/>
          <p:nvPr/>
        </p:nvSpPr>
        <p:spPr>
          <a:xfrm>
            <a:off x="14522427" y="7788029"/>
            <a:ext cx="3765573" cy="2498971"/>
          </a:xfrm>
          <a:custGeom>
            <a:avLst/>
            <a:gdLst/>
            <a:ahLst/>
            <a:cxnLst/>
            <a:rect l="l" t="t" r="r" b="b"/>
            <a:pathLst>
              <a:path w="3765573" h="2498971">
                <a:moveTo>
                  <a:pt x="0" y="0"/>
                </a:moveTo>
                <a:lnTo>
                  <a:pt x="3765573" y="0"/>
                </a:lnTo>
                <a:lnTo>
                  <a:pt x="3765573" y="2498971"/>
                </a:lnTo>
                <a:lnTo>
                  <a:pt x="0" y="2498971"/>
                </a:lnTo>
                <a:lnTo>
                  <a:pt x="0" y="0"/>
                </a:lnTo>
                <a:close/>
              </a:path>
            </a:pathLst>
          </a:custGeom>
          <a:blipFill>
            <a:blip r:embed="rId3">
              <a:extLst>
                <a:ext uri="{96DAC541-7B7A-43D3-8B79-37D633B846F1}">
                  <asvg:svgBlip xmlns:asvg="http://schemas.microsoft.com/office/drawing/2016/SVG/main" r:embed="rId4"/>
                </a:ext>
              </a:extLst>
            </a:blip>
            <a:stretch>
              <a:fillRect t="-38" b="-38"/>
            </a:stretch>
          </a:blipFill>
        </p:spPr>
      </p:sp>
      <p:sp>
        <p:nvSpPr>
          <p:cNvPr id="5" name="Freeform 5"/>
          <p:cNvSpPr/>
          <p:nvPr/>
        </p:nvSpPr>
        <p:spPr>
          <a:xfrm>
            <a:off x="780915" y="1028700"/>
            <a:ext cx="16726170" cy="7938866"/>
          </a:xfrm>
          <a:custGeom>
            <a:avLst/>
            <a:gdLst/>
            <a:ahLst/>
            <a:cxnLst/>
            <a:rect l="l" t="t" r="r" b="b"/>
            <a:pathLst>
              <a:path w="16726170" h="7938866">
                <a:moveTo>
                  <a:pt x="0" y="0"/>
                </a:moveTo>
                <a:lnTo>
                  <a:pt x="16726170" y="0"/>
                </a:lnTo>
                <a:lnTo>
                  <a:pt x="16726170" y="7938866"/>
                </a:lnTo>
                <a:lnTo>
                  <a:pt x="0" y="7938866"/>
                </a:lnTo>
                <a:lnTo>
                  <a:pt x="0" y="0"/>
                </a:lnTo>
                <a:close/>
              </a:path>
            </a:pathLst>
          </a:custGeom>
          <a:blipFill>
            <a:blip r:embed="rId5"/>
            <a:stretch>
              <a:fillRect t="-24354" b="-16015"/>
            </a:stretch>
          </a:blipFill>
        </p:spPr>
      </p:sp>
      <p:sp>
        <p:nvSpPr>
          <p:cNvPr id="6" name="TextBox 6"/>
          <p:cNvSpPr txBox="1"/>
          <p:nvPr/>
        </p:nvSpPr>
        <p:spPr>
          <a:xfrm>
            <a:off x="691549" y="2983564"/>
            <a:ext cx="16567751" cy="5641315"/>
          </a:xfrm>
          <a:prstGeom prst="rect">
            <a:avLst/>
          </a:prstGeom>
        </p:spPr>
        <p:txBody>
          <a:bodyPr lIns="0" tIns="0" rIns="0" bIns="0" rtlCol="0" anchor="t">
            <a:spAutoFit/>
          </a:bodyPr>
          <a:lstStyle/>
          <a:p>
            <a:pPr marL="662816" lvl="2" indent="-220939" algn="l">
              <a:lnSpc>
                <a:spcPts val="4058"/>
              </a:lnSpc>
              <a:buFont typeface="Arial"/>
              <a:buChar char="⚬"/>
            </a:pPr>
            <a:r>
              <a:rPr lang="en-US" sz="2899" b="1">
                <a:solidFill>
                  <a:srgbClr val="FFFFFF"/>
                </a:solidFill>
                <a:latin typeface="Libre Baskerville Bold"/>
                <a:ea typeface="Libre Baskerville Bold"/>
                <a:cs typeface="Libre Baskerville Bold"/>
                <a:sym typeface="Libre Baskerville Bold"/>
              </a:rPr>
              <a:t>Craving something delicious? DawatDelivery is here to bring the best local cuisines straight to your door. Whether you're in the mood for a hearty biryani, a spicy curry, or a sweet treat, we’ve got you covered with a diverse menu from the finest restaurants in town.</a:t>
            </a:r>
          </a:p>
          <a:p>
            <a:pPr marL="662816" lvl="2" indent="-220939" algn="l">
              <a:lnSpc>
                <a:spcPts val="4058"/>
              </a:lnSpc>
            </a:pPr>
            <a:endParaRPr lang="en-US" sz="2899" b="1">
              <a:solidFill>
                <a:srgbClr val="FFFFFF"/>
              </a:solidFill>
              <a:latin typeface="Libre Baskerville Bold"/>
              <a:ea typeface="Libre Baskerville Bold"/>
              <a:cs typeface="Libre Baskerville Bold"/>
              <a:sym typeface="Libre Baskerville Bold"/>
            </a:endParaRPr>
          </a:p>
          <a:p>
            <a:pPr marL="662816" lvl="2" indent="-220939" algn="l">
              <a:lnSpc>
                <a:spcPts val="4058"/>
              </a:lnSpc>
            </a:pPr>
            <a:endParaRPr lang="en-US" sz="2899" b="1">
              <a:solidFill>
                <a:srgbClr val="FFFFFF"/>
              </a:solidFill>
              <a:latin typeface="Libre Baskerville Bold"/>
              <a:ea typeface="Libre Baskerville Bold"/>
              <a:cs typeface="Libre Baskerville Bold"/>
              <a:sym typeface="Libre Baskerville Bold"/>
            </a:endParaRPr>
          </a:p>
          <a:p>
            <a:pPr marL="662816" lvl="2" indent="-220939" algn="l">
              <a:lnSpc>
                <a:spcPts val="4058"/>
              </a:lnSpc>
              <a:buFont typeface="Arial"/>
              <a:buChar char="⚬"/>
            </a:pPr>
            <a:r>
              <a:rPr lang="en-US" sz="2899" b="1">
                <a:solidFill>
                  <a:srgbClr val="FFFFFF"/>
                </a:solidFill>
                <a:latin typeface="Libre Baskerville Bold"/>
                <a:ea typeface="Libre Baskerville Bold"/>
                <a:cs typeface="Libre Baskerville Bold"/>
                <a:sym typeface="Libre Baskerville Bold"/>
              </a:rPr>
              <a:t>At DawatDelivery, we make food ordering simple and convenient. Browse through our curated selection of dishes, place your order with just a few clicks, and relax as we handle the rest. With real-time order tracking and secure payment options, you can count on us to deliver your meal hot and fresh, right when you want it.</a:t>
            </a:r>
          </a:p>
        </p:txBody>
      </p:sp>
      <p:sp>
        <p:nvSpPr>
          <p:cNvPr id="7" name="TextBox 7"/>
          <p:cNvSpPr txBox="1"/>
          <p:nvPr/>
        </p:nvSpPr>
        <p:spPr>
          <a:xfrm>
            <a:off x="3367558" y="1351434"/>
            <a:ext cx="11552885" cy="1382396"/>
          </a:xfrm>
          <a:prstGeom prst="rect">
            <a:avLst/>
          </a:prstGeom>
        </p:spPr>
        <p:txBody>
          <a:bodyPr lIns="0" tIns="0" rIns="0" bIns="0" rtlCol="0" anchor="t">
            <a:spAutoFit/>
          </a:bodyPr>
          <a:lstStyle/>
          <a:p>
            <a:pPr algn="ctr">
              <a:lnSpc>
                <a:spcPts val="5179"/>
              </a:lnSpc>
            </a:pPr>
            <a:r>
              <a:rPr lang="en-US" sz="3699" b="1">
                <a:solidFill>
                  <a:srgbClr val="F06C25"/>
                </a:solidFill>
                <a:latin typeface="Arimo Bold"/>
                <a:ea typeface="Arimo Bold"/>
                <a:cs typeface="Arimo Bold"/>
                <a:sym typeface="Arimo Bold"/>
              </a:rPr>
              <a:t>Welcome to DawatDelivery – Your Premier Food Delivery Service!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1130" b="-21130"/>
              </a:stretch>
            </a:blipFill>
          </p:spPr>
        </p:sp>
      </p:grpSp>
      <p:sp>
        <p:nvSpPr>
          <p:cNvPr id="4" name="Freeform 4"/>
          <p:cNvSpPr/>
          <p:nvPr/>
        </p:nvSpPr>
        <p:spPr>
          <a:xfrm>
            <a:off x="161044" y="3786863"/>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3">
              <a:extLst>
                <a:ext uri="{96DAC541-7B7A-43D3-8B79-37D633B846F1}">
                  <asvg:svgBlip xmlns:asvg="http://schemas.microsoft.com/office/drawing/2016/SVG/main" r:embed="rId4"/>
                </a:ext>
              </a:extLst>
            </a:blip>
            <a:stretch>
              <a:fillRect t="-551" b="-551"/>
            </a:stretch>
          </a:blipFill>
        </p:spPr>
      </p:sp>
      <p:sp>
        <p:nvSpPr>
          <p:cNvPr id="5" name="Freeform 5"/>
          <p:cNvSpPr/>
          <p:nvPr/>
        </p:nvSpPr>
        <p:spPr>
          <a:xfrm>
            <a:off x="161044" y="5972175"/>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3">
              <a:extLst>
                <a:ext uri="{96DAC541-7B7A-43D3-8B79-37D633B846F1}">
                  <asvg:svgBlip xmlns:asvg="http://schemas.microsoft.com/office/drawing/2016/SVG/main" r:embed="rId4"/>
                </a:ext>
              </a:extLst>
            </a:blip>
            <a:stretch>
              <a:fillRect t="-551" b="-551"/>
            </a:stretch>
          </a:blipFill>
        </p:spPr>
      </p:sp>
      <p:sp>
        <p:nvSpPr>
          <p:cNvPr id="6" name="Freeform 6"/>
          <p:cNvSpPr/>
          <p:nvPr/>
        </p:nvSpPr>
        <p:spPr>
          <a:xfrm>
            <a:off x="161044" y="8114810"/>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3">
              <a:extLst>
                <a:ext uri="{96DAC541-7B7A-43D3-8B79-37D633B846F1}">
                  <asvg:svgBlip xmlns:asvg="http://schemas.microsoft.com/office/drawing/2016/SVG/main" r:embed="rId4"/>
                </a:ext>
              </a:extLst>
            </a:blip>
            <a:stretch>
              <a:fillRect t="-551" b="-551"/>
            </a:stretch>
          </a:blipFill>
        </p:spPr>
      </p:sp>
      <p:grpSp>
        <p:nvGrpSpPr>
          <p:cNvPr id="7" name="Group 7"/>
          <p:cNvGrpSpPr/>
          <p:nvPr/>
        </p:nvGrpSpPr>
        <p:grpSpPr>
          <a:xfrm>
            <a:off x="10462785" y="2346722"/>
            <a:ext cx="4899753" cy="3974695"/>
            <a:chOff x="0" y="0"/>
            <a:chExt cx="6533004" cy="5299593"/>
          </a:xfrm>
        </p:grpSpPr>
        <p:sp>
          <p:nvSpPr>
            <p:cNvPr id="8" name="Freeform 8"/>
            <p:cNvSpPr/>
            <p:nvPr/>
          </p:nvSpPr>
          <p:spPr>
            <a:xfrm>
              <a:off x="0" y="0"/>
              <a:ext cx="6533007" cy="5299631"/>
            </a:xfrm>
            <a:custGeom>
              <a:avLst/>
              <a:gdLst/>
              <a:ahLst/>
              <a:cxnLst/>
              <a:rect l="l" t="t" r="r" b="b"/>
              <a:pathLst>
                <a:path w="6533007" h="5299631">
                  <a:moveTo>
                    <a:pt x="0" y="0"/>
                  </a:moveTo>
                  <a:lnTo>
                    <a:pt x="6533007" y="0"/>
                  </a:lnTo>
                  <a:lnTo>
                    <a:pt x="6533007" y="5299631"/>
                  </a:lnTo>
                  <a:lnTo>
                    <a:pt x="0" y="5299631"/>
                  </a:lnTo>
                  <a:lnTo>
                    <a:pt x="0" y="0"/>
                  </a:lnTo>
                  <a:close/>
                </a:path>
              </a:pathLst>
            </a:custGeom>
            <a:blipFill>
              <a:blip r:embed="rId5"/>
              <a:stretch>
                <a:fillRect t="-11636" b="-11636"/>
              </a:stretch>
            </a:blipFill>
          </p:spPr>
        </p:sp>
      </p:grpSp>
      <p:grpSp>
        <p:nvGrpSpPr>
          <p:cNvPr id="9" name="Group 9"/>
          <p:cNvGrpSpPr/>
          <p:nvPr/>
        </p:nvGrpSpPr>
        <p:grpSpPr>
          <a:xfrm>
            <a:off x="2980038" y="1546894"/>
            <a:ext cx="10341113" cy="81336"/>
            <a:chOff x="0" y="0"/>
            <a:chExt cx="13788151" cy="108448"/>
          </a:xfrm>
        </p:grpSpPr>
        <p:sp>
          <p:nvSpPr>
            <p:cNvPr id="10" name="Freeform 10"/>
            <p:cNvSpPr/>
            <p:nvPr/>
          </p:nvSpPr>
          <p:spPr>
            <a:xfrm>
              <a:off x="25273" y="0"/>
              <a:ext cx="13737591" cy="108458"/>
            </a:xfrm>
            <a:custGeom>
              <a:avLst/>
              <a:gdLst/>
              <a:ahLst/>
              <a:cxnLst/>
              <a:rect l="l" t="t" r="r" b="b"/>
              <a:pathLst>
                <a:path w="13737591" h="108458">
                  <a:moveTo>
                    <a:pt x="0" y="57658"/>
                  </a:moveTo>
                  <a:lnTo>
                    <a:pt x="13737337" y="0"/>
                  </a:lnTo>
                  <a:lnTo>
                    <a:pt x="13737591" y="50800"/>
                  </a:lnTo>
                  <a:lnTo>
                    <a:pt x="254" y="108458"/>
                  </a:lnTo>
                  <a:close/>
                </a:path>
              </a:pathLst>
            </a:custGeom>
            <a:solidFill>
              <a:srgbClr val="000000"/>
            </a:solidFill>
          </p:spPr>
        </p:sp>
      </p:grpSp>
      <p:grpSp>
        <p:nvGrpSpPr>
          <p:cNvPr id="11" name="Group 11"/>
          <p:cNvGrpSpPr/>
          <p:nvPr/>
        </p:nvGrpSpPr>
        <p:grpSpPr>
          <a:xfrm>
            <a:off x="12952489" y="5472406"/>
            <a:ext cx="5076742" cy="3999041"/>
            <a:chOff x="0" y="0"/>
            <a:chExt cx="6768989" cy="5332055"/>
          </a:xfrm>
        </p:grpSpPr>
        <p:sp>
          <p:nvSpPr>
            <p:cNvPr id="12" name="Freeform 12"/>
            <p:cNvSpPr/>
            <p:nvPr/>
          </p:nvSpPr>
          <p:spPr>
            <a:xfrm>
              <a:off x="0" y="0"/>
              <a:ext cx="6768973" cy="5332095"/>
            </a:xfrm>
            <a:custGeom>
              <a:avLst/>
              <a:gdLst/>
              <a:ahLst/>
              <a:cxnLst/>
              <a:rect l="l" t="t" r="r" b="b"/>
              <a:pathLst>
                <a:path w="6768973" h="5332095">
                  <a:moveTo>
                    <a:pt x="0" y="0"/>
                  </a:moveTo>
                  <a:lnTo>
                    <a:pt x="6768973" y="0"/>
                  </a:lnTo>
                  <a:lnTo>
                    <a:pt x="6768973" y="5332095"/>
                  </a:lnTo>
                  <a:lnTo>
                    <a:pt x="0" y="5332095"/>
                  </a:lnTo>
                  <a:lnTo>
                    <a:pt x="0" y="0"/>
                  </a:lnTo>
                  <a:close/>
                </a:path>
              </a:pathLst>
            </a:custGeom>
            <a:blipFill>
              <a:blip r:embed="rId6"/>
              <a:stretch>
                <a:fillRect t="-3503" b="-3503"/>
              </a:stretch>
            </a:blipFill>
          </p:spPr>
        </p:sp>
      </p:grpSp>
      <p:sp>
        <p:nvSpPr>
          <p:cNvPr id="13" name="Freeform 13"/>
          <p:cNvSpPr/>
          <p:nvPr/>
        </p:nvSpPr>
        <p:spPr>
          <a:xfrm>
            <a:off x="16265097" y="2346722"/>
            <a:ext cx="3086100" cy="2796778"/>
          </a:xfrm>
          <a:custGeom>
            <a:avLst/>
            <a:gdLst/>
            <a:ahLst/>
            <a:cxnLst/>
            <a:rect l="l" t="t" r="r" b="b"/>
            <a:pathLst>
              <a:path w="3086100" h="2796778">
                <a:moveTo>
                  <a:pt x="0" y="0"/>
                </a:moveTo>
                <a:lnTo>
                  <a:pt x="3086100" y="0"/>
                </a:lnTo>
                <a:lnTo>
                  <a:pt x="3086100" y="2796778"/>
                </a:lnTo>
                <a:lnTo>
                  <a:pt x="0" y="27967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4507581" y="-618868"/>
            <a:ext cx="3957199" cy="2441456"/>
          </a:xfrm>
          <a:custGeom>
            <a:avLst/>
            <a:gdLst/>
            <a:ahLst/>
            <a:cxnLst/>
            <a:rect l="l" t="t" r="r" b="b"/>
            <a:pathLst>
              <a:path w="3957199" h="2441456">
                <a:moveTo>
                  <a:pt x="0" y="0"/>
                </a:moveTo>
                <a:lnTo>
                  <a:pt x="3957199" y="0"/>
                </a:lnTo>
                <a:lnTo>
                  <a:pt x="3957199" y="2441456"/>
                </a:lnTo>
                <a:lnTo>
                  <a:pt x="0" y="24414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17974" y="-433374"/>
            <a:ext cx="1329643" cy="1329643"/>
          </a:xfrm>
          <a:custGeom>
            <a:avLst/>
            <a:gdLst/>
            <a:ahLst/>
            <a:cxnLst/>
            <a:rect l="l" t="t" r="r" b="b"/>
            <a:pathLst>
              <a:path w="1329643" h="1329643">
                <a:moveTo>
                  <a:pt x="0" y="0"/>
                </a:moveTo>
                <a:lnTo>
                  <a:pt x="1329643" y="0"/>
                </a:lnTo>
                <a:lnTo>
                  <a:pt x="1329643" y="1329643"/>
                </a:lnTo>
                <a:lnTo>
                  <a:pt x="0" y="13296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3255731" y="229144"/>
            <a:ext cx="10281571" cy="1061568"/>
          </a:xfrm>
          <a:prstGeom prst="rect">
            <a:avLst/>
          </a:prstGeom>
        </p:spPr>
        <p:txBody>
          <a:bodyPr lIns="0" tIns="0" rIns="0" bIns="0" rtlCol="0" anchor="t">
            <a:spAutoFit/>
          </a:bodyPr>
          <a:lstStyle/>
          <a:p>
            <a:pPr algn="l">
              <a:lnSpc>
                <a:spcPts val="7638"/>
              </a:lnSpc>
            </a:pPr>
            <a:r>
              <a:rPr lang="en-US" sz="5455" b="1">
                <a:solidFill>
                  <a:srgbClr val="FFFFFF"/>
                </a:solidFill>
                <a:latin typeface="Arimo Bold"/>
                <a:ea typeface="Arimo Bold"/>
                <a:cs typeface="Arimo Bold"/>
                <a:sym typeface="Arimo Bold"/>
              </a:rPr>
              <a:t>User Registration and Login </a:t>
            </a:r>
          </a:p>
        </p:txBody>
      </p:sp>
      <p:sp>
        <p:nvSpPr>
          <p:cNvPr id="17" name="TextBox 17"/>
          <p:cNvSpPr txBox="1"/>
          <p:nvPr/>
        </p:nvSpPr>
        <p:spPr>
          <a:xfrm>
            <a:off x="1909863" y="3865980"/>
            <a:ext cx="4281039" cy="1201320"/>
          </a:xfrm>
          <a:prstGeom prst="rect">
            <a:avLst/>
          </a:prstGeom>
        </p:spPr>
        <p:txBody>
          <a:bodyPr lIns="0" tIns="0" rIns="0" bIns="0" rtlCol="0" anchor="t">
            <a:spAutoFit/>
          </a:bodyPr>
          <a:lstStyle/>
          <a:p>
            <a:pPr algn="l">
              <a:lnSpc>
                <a:spcPts val="3210"/>
              </a:lnSpc>
            </a:pPr>
            <a:r>
              <a:rPr lang="en-US" sz="2293" spc="-45">
                <a:solidFill>
                  <a:srgbClr val="051D40"/>
                </a:solidFill>
                <a:latin typeface="Poppins"/>
                <a:ea typeface="Poppins"/>
                <a:cs typeface="Poppins"/>
                <a:sym typeface="Poppins"/>
              </a:rPr>
              <a:t>User create an account with basic information name,email and address</a:t>
            </a:r>
          </a:p>
        </p:txBody>
      </p:sp>
      <p:sp>
        <p:nvSpPr>
          <p:cNvPr id="18" name="TextBox 18"/>
          <p:cNvSpPr txBox="1"/>
          <p:nvPr/>
        </p:nvSpPr>
        <p:spPr>
          <a:xfrm>
            <a:off x="-232534" y="4052580"/>
            <a:ext cx="2309793" cy="600734"/>
          </a:xfrm>
          <a:prstGeom prst="rect">
            <a:avLst/>
          </a:prstGeom>
        </p:spPr>
        <p:txBody>
          <a:bodyPr lIns="0" tIns="0" rIns="0" bIns="0" rtlCol="0" anchor="t">
            <a:spAutoFit/>
          </a:bodyPr>
          <a:lstStyle/>
          <a:p>
            <a:pPr algn="ctr">
              <a:lnSpc>
                <a:spcPts val="4163"/>
              </a:lnSpc>
            </a:pPr>
            <a:r>
              <a:rPr lang="en-US" sz="2974" b="1" spc="-59">
                <a:solidFill>
                  <a:srgbClr val="051D40"/>
                </a:solidFill>
                <a:latin typeface="Poppins Bold"/>
                <a:ea typeface="Poppins Bold"/>
                <a:cs typeface="Poppins Bold"/>
                <a:sym typeface="Poppins Bold"/>
              </a:rPr>
              <a:t>Sign Up</a:t>
            </a:r>
          </a:p>
        </p:txBody>
      </p:sp>
      <p:sp>
        <p:nvSpPr>
          <p:cNvPr id="19" name="TextBox 19"/>
          <p:cNvSpPr txBox="1"/>
          <p:nvPr/>
        </p:nvSpPr>
        <p:spPr>
          <a:xfrm>
            <a:off x="175781" y="6128620"/>
            <a:ext cx="1341819" cy="883776"/>
          </a:xfrm>
          <a:prstGeom prst="rect">
            <a:avLst/>
          </a:prstGeom>
        </p:spPr>
        <p:txBody>
          <a:bodyPr lIns="0" tIns="0" rIns="0" bIns="0" rtlCol="0" anchor="t">
            <a:spAutoFit/>
          </a:bodyPr>
          <a:lstStyle/>
          <a:p>
            <a:pPr algn="ctr">
              <a:lnSpc>
                <a:spcPts val="3259"/>
              </a:lnSpc>
            </a:pPr>
            <a:r>
              <a:rPr lang="en-US" sz="2327" b="1" spc="-46">
                <a:solidFill>
                  <a:srgbClr val="051D40"/>
                </a:solidFill>
                <a:latin typeface="Poppins Bold"/>
                <a:ea typeface="Poppins Bold"/>
                <a:cs typeface="Poppins Bold"/>
                <a:sym typeface="Poppins Bold"/>
              </a:rPr>
              <a:t>Account Created</a:t>
            </a:r>
          </a:p>
        </p:txBody>
      </p:sp>
      <p:sp>
        <p:nvSpPr>
          <p:cNvPr id="20" name="TextBox 20"/>
          <p:cNvSpPr txBox="1"/>
          <p:nvPr/>
        </p:nvSpPr>
        <p:spPr>
          <a:xfrm>
            <a:off x="1909863" y="6345035"/>
            <a:ext cx="4480303" cy="400479"/>
          </a:xfrm>
          <a:prstGeom prst="rect">
            <a:avLst/>
          </a:prstGeom>
        </p:spPr>
        <p:txBody>
          <a:bodyPr lIns="0" tIns="0" rIns="0" bIns="0" rtlCol="0" anchor="t">
            <a:spAutoFit/>
          </a:bodyPr>
          <a:lstStyle/>
          <a:p>
            <a:pPr algn="ctr">
              <a:lnSpc>
                <a:spcPts val="3122"/>
              </a:lnSpc>
            </a:pPr>
            <a:r>
              <a:rPr lang="en-US" sz="2229" spc="-44">
                <a:solidFill>
                  <a:srgbClr val="051D40"/>
                </a:solidFill>
                <a:latin typeface="Poppins"/>
                <a:ea typeface="Poppins"/>
                <a:cs typeface="Poppins"/>
                <a:sym typeface="Poppins"/>
              </a:rPr>
              <a:t>User can create an account</a:t>
            </a:r>
          </a:p>
        </p:txBody>
      </p:sp>
      <p:sp>
        <p:nvSpPr>
          <p:cNvPr id="21" name="TextBox 21"/>
          <p:cNvSpPr txBox="1"/>
          <p:nvPr/>
        </p:nvSpPr>
        <p:spPr>
          <a:xfrm>
            <a:off x="-361711" y="8388998"/>
            <a:ext cx="2438971" cy="636811"/>
          </a:xfrm>
          <a:prstGeom prst="rect">
            <a:avLst/>
          </a:prstGeom>
        </p:spPr>
        <p:txBody>
          <a:bodyPr lIns="0" tIns="0" rIns="0" bIns="0" rtlCol="0" anchor="t">
            <a:spAutoFit/>
          </a:bodyPr>
          <a:lstStyle/>
          <a:p>
            <a:pPr algn="ctr">
              <a:lnSpc>
                <a:spcPts val="4274"/>
              </a:lnSpc>
            </a:pPr>
            <a:r>
              <a:rPr lang="en-US" sz="3052" b="1" spc="-61">
                <a:solidFill>
                  <a:srgbClr val="051D40"/>
                </a:solidFill>
                <a:latin typeface="Poppins Bold"/>
                <a:ea typeface="Poppins Bold"/>
                <a:cs typeface="Poppins Bold"/>
                <a:sym typeface="Poppins Bold"/>
              </a:rPr>
              <a:t>Login</a:t>
            </a:r>
          </a:p>
        </p:txBody>
      </p:sp>
      <p:sp>
        <p:nvSpPr>
          <p:cNvPr id="22" name="TextBox 22"/>
          <p:cNvSpPr txBox="1"/>
          <p:nvPr/>
        </p:nvSpPr>
        <p:spPr>
          <a:xfrm>
            <a:off x="1647557" y="8312194"/>
            <a:ext cx="5326212" cy="809468"/>
          </a:xfrm>
          <a:prstGeom prst="rect">
            <a:avLst/>
          </a:prstGeom>
        </p:spPr>
        <p:txBody>
          <a:bodyPr lIns="0" tIns="0" rIns="0" bIns="0" rtlCol="0" anchor="t">
            <a:spAutoFit/>
          </a:bodyPr>
          <a:lstStyle/>
          <a:p>
            <a:pPr algn="ctr">
              <a:lnSpc>
                <a:spcPts val="3154"/>
              </a:lnSpc>
            </a:pPr>
            <a:r>
              <a:rPr lang="en-US" sz="2253" spc="-45">
                <a:solidFill>
                  <a:srgbClr val="051D40"/>
                </a:solidFill>
                <a:latin typeface="Poppins"/>
                <a:ea typeface="Poppins"/>
                <a:cs typeface="Poppins"/>
                <a:sym typeface="Poppins"/>
              </a:rPr>
              <a:t>User login with their credential to access the platform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sp>
        <p:nvSpPr>
          <p:cNvPr id="4" name="Freeform 4"/>
          <p:cNvSpPr/>
          <p:nvPr/>
        </p:nvSpPr>
        <p:spPr>
          <a:xfrm>
            <a:off x="11387145" y="3441052"/>
            <a:ext cx="12916082" cy="12916082"/>
          </a:xfrm>
          <a:custGeom>
            <a:avLst/>
            <a:gdLst/>
            <a:ahLst/>
            <a:cxnLst/>
            <a:rect l="l" t="t" r="r" b="b"/>
            <a:pathLst>
              <a:path w="12916082" h="12916082">
                <a:moveTo>
                  <a:pt x="0" y="0"/>
                </a:moveTo>
                <a:lnTo>
                  <a:pt x="12916081" y="0"/>
                </a:lnTo>
                <a:lnTo>
                  <a:pt x="12916081" y="12916081"/>
                </a:lnTo>
                <a:lnTo>
                  <a:pt x="0" y="129160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99438" y="2526830"/>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5">
              <a:extLst>
                <a:ext uri="{96DAC541-7B7A-43D3-8B79-37D633B846F1}">
                  <asvg:svgBlip xmlns:asvg="http://schemas.microsoft.com/office/drawing/2016/SVG/main" r:embed="rId6"/>
                </a:ext>
              </a:extLst>
            </a:blip>
            <a:stretch>
              <a:fillRect t="-551" b="-551"/>
            </a:stretch>
          </a:blipFill>
        </p:spPr>
      </p:sp>
      <p:sp>
        <p:nvSpPr>
          <p:cNvPr id="6" name="Freeform 6"/>
          <p:cNvSpPr/>
          <p:nvPr/>
        </p:nvSpPr>
        <p:spPr>
          <a:xfrm>
            <a:off x="10529986" y="2481790"/>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5">
              <a:extLst>
                <a:ext uri="{96DAC541-7B7A-43D3-8B79-37D633B846F1}">
                  <asvg:svgBlip xmlns:asvg="http://schemas.microsoft.com/office/drawing/2016/SVG/main" r:embed="rId6"/>
                </a:ext>
              </a:extLst>
            </a:blip>
            <a:stretch>
              <a:fillRect t="-551" b="-551"/>
            </a:stretch>
          </a:blipFill>
        </p:spPr>
      </p:sp>
      <p:grpSp>
        <p:nvGrpSpPr>
          <p:cNvPr id="7" name="Group 7"/>
          <p:cNvGrpSpPr/>
          <p:nvPr/>
        </p:nvGrpSpPr>
        <p:grpSpPr>
          <a:xfrm>
            <a:off x="2634155" y="4588317"/>
            <a:ext cx="13922566" cy="5233227"/>
            <a:chOff x="0" y="0"/>
            <a:chExt cx="18563421" cy="6977636"/>
          </a:xfrm>
        </p:grpSpPr>
        <p:sp>
          <p:nvSpPr>
            <p:cNvPr id="8" name="Freeform 8"/>
            <p:cNvSpPr/>
            <p:nvPr/>
          </p:nvSpPr>
          <p:spPr>
            <a:xfrm>
              <a:off x="0" y="0"/>
              <a:ext cx="18563462" cy="6977634"/>
            </a:xfrm>
            <a:custGeom>
              <a:avLst/>
              <a:gdLst/>
              <a:ahLst/>
              <a:cxnLst/>
              <a:rect l="l" t="t" r="r" b="b"/>
              <a:pathLst>
                <a:path w="18563462" h="6977634">
                  <a:moveTo>
                    <a:pt x="0" y="0"/>
                  </a:moveTo>
                  <a:lnTo>
                    <a:pt x="18563462" y="0"/>
                  </a:lnTo>
                  <a:lnTo>
                    <a:pt x="18563462" y="6977634"/>
                  </a:lnTo>
                  <a:lnTo>
                    <a:pt x="0" y="6977634"/>
                  </a:lnTo>
                  <a:lnTo>
                    <a:pt x="0" y="0"/>
                  </a:lnTo>
                  <a:close/>
                </a:path>
              </a:pathLst>
            </a:custGeom>
            <a:blipFill>
              <a:blip r:embed="rId7"/>
              <a:stretch>
                <a:fillRect t="-3292" b="-3292"/>
              </a:stretch>
            </a:blipFill>
          </p:spPr>
        </p:sp>
      </p:grpSp>
      <p:sp>
        <p:nvSpPr>
          <p:cNvPr id="9" name="TextBox 9"/>
          <p:cNvSpPr txBox="1"/>
          <p:nvPr/>
        </p:nvSpPr>
        <p:spPr>
          <a:xfrm>
            <a:off x="4518591" y="367291"/>
            <a:ext cx="10730927" cy="2047824"/>
          </a:xfrm>
          <a:prstGeom prst="rect">
            <a:avLst/>
          </a:prstGeom>
        </p:spPr>
        <p:txBody>
          <a:bodyPr lIns="0" tIns="0" rIns="0" bIns="0" rtlCol="0" anchor="t">
            <a:spAutoFit/>
          </a:bodyPr>
          <a:lstStyle/>
          <a:p>
            <a:pPr algn="l">
              <a:lnSpc>
                <a:spcPts val="7755"/>
              </a:lnSpc>
            </a:pPr>
            <a:r>
              <a:rPr lang="en-US" sz="5538" b="1">
                <a:solidFill>
                  <a:srgbClr val="FFFFFF"/>
                </a:solidFill>
                <a:latin typeface="Arimo Bold"/>
                <a:ea typeface="Arimo Bold"/>
                <a:cs typeface="Arimo Bold"/>
                <a:sym typeface="Arimo Bold"/>
              </a:rPr>
              <a:t> Multiple Payment Options</a:t>
            </a:r>
          </a:p>
          <a:p>
            <a:pPr algn="l">
              <a:lnSpc>
                <a:spcPts val="7755"/>
              </a:lnSpc>
            </a:pPr>
            <a:endParaRPr lang="en-US" sz="5538" b="1">
              <a:solidFill>
                <a:srgbClr val="FFFFFF"/>
              </a:solidFill>
              <a:latin typeface="Arimo Bold"/>
              <a:ea typeface="Arimo Bold"/>
              <a:cs typeface="Arimo Bold"/>
              <a:sym typeface="Arimo Bold"/>
            </a:endParaRPr>
          </a:p>
        </p:txBody>
      </p:sp>
      <p:sp>
        <p:nvSpPr>
          <p:cNvPr id="10" name="TextBox 10"/>
          <p:cNvSpPr txBox="1"/>
          <p:nvPr/>
        </p:nvSpPr>
        <p:spPr>
          <a:xfrm>
            <a:off x="1907577" y="2525042"/>
            <a:ext cx="5771709" cy="1321977"/>
          </a:xfrm>
          <a:prstGeom prst="rect">
            <a:avLst/>
          </a:prstGeom>
        </p:spPr>
        <p:txBody>
          <a:bodyPr lIns="0" tIns="0" rIns="0" bIns="0" rtlCol="0" anchor="t">
            <a:spAutoFit/>
          </a:bodyPr>
          <a:lstStyle/>
          <a:p>
            <a:pPr algn="ctr">
              <a:lnSpc>
                <a:spcPts val="4835"/>
              </a:lnSpc>
            </a:pPr>
            <a:r>
              <a:rPr lang="en-US" sz="3453" spc="-69">
                <a:solidFill>
                  <a:srgbClr val="000000"/>
                </a:solidFill>
                <a:latin typeface="Poppins"/>
                <a:ea typeface="Poppins"/>
                <a:cs typeface="Poppins"/>
                <a:sym typeface="Poppins"/>
              </a:rPr>
              <a:t>Secure and Convenient Online Payments</a:t>
            </a:r>
          </a:p>
        </p:txBody>
      </p:sp>
      <p:sp>
        <p:nvSpPr>
          <p:cNvPr id="11" name="TextBox 11"/>
          <p:cNvSpPr txBox="1"/>
          <p:nvPr/>
        </p:nvSpPr>
        <p:spPr>
          <a:xfrm>
            <a:off x="499438" y="2467892"/>
            <a:ext cx="1408139" cy="1079634"/>
          </a:xfrm>
          <a:prstGeom prst="rect">
            <a:avLst/>
          </a:prstGeom>
        </p:spPr>
        <p:txBody>
          <a:bodyPr lIns="0" tIns="0" rIns="0" bIns="0" rtlCol="0" anchor="t">
            <a:spAutoFit/>
          </a:bodyPr>
          <a:lstStyle/>
          <a:p>
            <a:pPr algn="ctr">
              <a:lnSpc>
                <a:spcPts val="7167"/>
              </a:lnSpc>
            </a:pPr>
            <a:r>
              <a:rPr lang="en-US" sz="5119" spc="-102">
                <a:solidFill>
                  <a:srgbClr val="000000"/>
                </a:solidFill>
                <a:latin typeface="Poppins"/>
                <a:ea typeface="Poppins"/>
                <a:cs typeface="Poppins"/>
                <a:sym typeface="Poppins"/>
              </a:rPr>
              <a:t>1.</a:t>
            </a:r>
          </a:p>
        </p:txBody>
      </p:sp>
      <p:sp>
        <p:nvSpPr>
          <p:cNvPr id="12" name="TextBox 12"/>
          <p:cNvSpPr txBox="1"/>
          <p:nvPr/>
        </p:nvSpPr>
        <p:spPr>
          <a:xfrm>
            <a:off x="10926273" y="2455803"/>
            <a:ext cx="440412" cy="967647"/>
          </a:xfrm>
          <a:prstGeom prst="rect">
            <a:avLst/>
          </a:prstGeom>
        </p:spPr>
        <p:txBody>
          <a:bodyPr lIns="0" tIns="0" rIns="0" bIns="0" rtlCol="0" anchor="t">
            <a:spAutoFit/>
          </a:bodyPr>
          <a:lstStyle/>
          <a:p>
            <a:pPr algn="ctr">
              <a:lnSpc>
                <a:spcPts val="6515"/>
              </a:lnSpc>
            </a:pPr>
            <a:r>
              <a:rPr lang="en-US" sz="4653" spc="-93">
                <a:solidFill>
                  <a:srgbClr val="000000"/>
                </a:solidFill>
                <a:latin typeface="Poppins"/>
                <a:ea typeface="Poppins"/>
                <a:cs typeface="Poppins"/>
                <a:sym typeface="Poppins"/>
              </a:rPr>
              <a:t>2.</a:t>
            </a:r>
          </a:p>
        </p:txBody>
      </p:sp>
      <p:sp>
        <p:nvSpPr>
          <p:cNvPr id="13" name="TextBox 13"/>
          <p:cNvSpPr txBox="1"/>
          <p:nvPr/>
        </p:nvSpPr>
        <p:spPr>
          <a:xfrm>
            <a:off x="12191345" y="2658051"/>
            <a:ext cx="3804318" cy="712377"/>
          </a:xfrm>
          <a:prstGeom prst="rect">
            <a:avLst/>
          </a:prstGeom>
        </p:spPr>
        <p:txBody>
          <a:bodyPr lIns="0" tIns="0" rIns="0" bIns="0" rtlCol="0" anchor="t">
            <a:spAutoFit/>
          </a:bodyPr>
          <a:lstStyle/>
          <a:p>
            <a:pPr algn="ctr">
              <a:lnSpc>
                <a:spcPts val="4835"/>
              </a:lnSpc>
            </a:pPr>
            <a:r>
              <a:rPr lang="en-US" sz="3453" spc="-69">
                <a:solidFill>
                  <a:srgbClr val="000000"/>
                </a:solidFill>
                <a:latin typeface="Poppins"/>
                <a:ea typeface="Poppins"/>
                <a:cs typeface="Poppins"/>
                <a:sym typeface="Poppins"/>
              </a:rPr>
              <a:t>Cash on Delivery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1130" b="-21130"/>
              </a:stretch>
            </a:blipFill>
          </p:spPr>
        </p:sp>
      </p:grpSp>
      <p:sp>
        <p:nvSpPr>
          <p:cNvPr id="4" name="Freeform 4"/>
          <p:cNvSpPr/>
          <p:nvPr/>
        </p:nvSpPr>
        <p:spPr>
          <a:xfrm>
            <a:off x="1112549" y="71119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32204" y="7686324"/>
            <a:ext cx="5841799" cy="1153755"/>
            <a:chOff x="0" y="0"/>
            <a:chExt cx="7789065" cy="1538340"/>
          </a:xfrm>
        </p:grpSpPr>
        <p:sp>
          <p:nvSpPr>
            <p:cNvPr id="6" name="Freeform 6"/>
            <p:cNvSpPr/>
            <p:nvPr/>
          </p:nvSpPr>
          <p:spPr>
            <a:xfrm>
              <a:off x="0" y="0"/>
              <a:ext cx="7789037" cy="1538351"/>
            </a:xfrm>
            <a:custGeom>
              <a:avLst/>
              <a:gdLst/>
              <a:ahLst/>
              <a:cxnLst/>
              <a:rect l="l" t="t" r="r" b="b"/>
              <a:pathLst>
                <a:path w="7789037" h="1538351">
                  <a:moveTo>
                    <a:pt x="0" y="0"/>
                  </a:moveTo>
                  <a:lnTo>
                    <a:pt x="7789037" y="0"/>
                  </a:lnTo>
                  <a:lnTo>
                    <a:pt x="7789037" y="1538351"/>
                  </a:lnTo>
                  <a:lnTo>
                    <a:pt x="0" y="1538351"/>
                  </a:lnTo>
                  <a:lnTo>
                    <a:pt x="0" y="0"/>
                  </a:lnTo>
                  <a:close/>
                </a:path>
              </a:pathLst>
            </a:custGeom>
            <a:blipFill>
              <a:blip r:embed="rId5"/>
              <a:stretch>
                <a:fillRect t="-133" b="-132"/>
              </a:stretch>
            </a:blipFill>
          </p:spPr>
        </p:sp>
      </p:grpSp>
      <p:grpSp>
        <p:nvGrpSpPr>
          <p:cNvPr id="7" name="Group 7"/>
          <p:cNvGrpSpPr/>
          <p:nvPr/>
        </p:nvGrpSpPr>
        <p:grpSpPr>
          <a:xfrm>
            <a:off x="6224860" y="7686324"/>
            <a:ext cx="5841799" cy="1153755"/>
            <a:chOff x="0" y="0"/>
            <a:chExt cx="7789065" cy="1538340"/>
          </a:xfrm>
        </p:grpSpPr>
        <p:sp>
          <p:nvSpPr>
            <p:cNvPr id="8" name="Freeform 8"/>
            <p:cNvSpPr/>
            <p:nvPr/>
          </p:nvSpPr>
          <p:spPr>
            <a:xfrm>
              <a:off x="0" y="0"/>
              <a:ext cx="7789037" cy="1538351"/>
            </a:xfrm>
            <a:custGeom>
              <a:avLst/>
              <a:gdLst/>
              <a:ahLst/>
              <a:cxnLst/>
              <a:rect l="l" t="t" r="r" b="b"/>
              <a:pathLst>
                <a:path w="7789037" h="1538351">
                  <a:moveTo>
                    <a:pt x="0" y="0"/>
                  </a:moveTo>
                  <a:lnTo>
                    <a:pt x="7789037" y="0"/>
                  </a:lnTo>
                  <a:lnTo>
                    <a:pt x="7789037" y="1538351"/>
                  </a:lnTo>
                  <a:lnTo>
                    <a:pt x="0" y="1538351"/>
                  </a:lnTo>
                  <a:lnTo>
                    <a:pt x="0" y="0"/>
                  </a:lnTo>
                  <a:close/>
                </a:path>
              </a:pathLst>
            </a:custGeom>
            <a:blipFill>
              <a:blip r:embed="rId5"/>
              <a:stretch>
                <a:fillRect t="-133" b="-132"/>
              </a:stretch>
            </a:blipFill>
          </p:spPr>
        </p:sp>
      </p:grpSp>
      <p:sp>
        <p:nvSpPr>
          <p:cNvPr id="9" name="Freeform 9"/>
          <p:cNvSpPr/>
          <p:nvPr/>
        </p:nvSpPr>
        <p:spPr>
          <a:xfrm>
            <a:off x="13219184" y="667435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2213997" y="7686324"/>
            <a:ext cx="5841799" cy="1153755"/>
            <a:chOff x="0" y="0"/>
            <a:chExt cx="7789065" cy="1538340"/>
          </a:xfrm>
        </p:grpSpPr>
        <p:sp>
          <p:nvSpPr>
            <p:cNvPr id="11" name="Freeform 11"/>
            <p:cNvSpPr/>
            <p:nvPr/>
          </p:nvSpPr>
          <p:spPr>
            <a:xfrm>
              <a:off x="0" y="0"/>
              <a:ext cx="7789037" cy="1538351"/>
            </a:xfrm>
            <a:custGeom>
              <a:avLst/>
              <a:gdLst/>
              <a:ahLst/>
              <a:cxnLst/>
              <a:rect l="l" t="t" r="r" b="b"/>
              <a:pathLst>
                <a:path w="7789037" h="1538351">
                  <a:moveTo>
                    <a:pt x="0" y="0"/>
                  </a:moveTo>
                  <a:lnTo>
                    <a:pt x="7789037" y="0"/>
                  </a:lnTo>
                  <a:lnTo>
                    <a:pt x="7789037" y="1538351"/>
                  </a:lnTo>
                  <a:lnTo>
                    <a:pt x="0" y="1538351"/>
                  </a:lnTo>
                  <a:lnTo>
                    <a:pt x="0" y="0"/>
                  </a:lnTo>
                  <a:close/>
                </a:path>
              </a:pathLst>
            </a:custGeom>
            <a:blipFill>
              <a:blip r:embed="rId5"/>
              <a:stretch>
                <a:fillRect t="-133" b="-132"/>
              </a:stretch>
            </a:blipFill>
          </p:spPr>
        </p:sp>
      </p:grpSp>
      <p:sp>
        <p:nvSpPr>
          <p:cNvPr id="12" name="Freeform 12"/>
          <p:cNvSpPr/>
          <p:nvPr/>
        </p:nvSpPr>
        <p:spPr>
          <a:xfrm>
            <a:off x="7225111" y="701321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2213997" y="3155449"/>
            <a:ext cx="5841799" cy="6102851"/>
          </a:xfrm>
          <a:custGeom>
            <a:avLst/>
            <a:gdLst/>
            <a:ahLst/>
            <a:cxnLst/>
            <a:rect l="l" t="t" r="r" b="b"/>
            <a:pathLst>
              <a:path w="5841799" h="6102851">
                <a:moveTo>
                  <a:pt x="0" y="0"/>
                </a:moveTo>
                <a:lnTo>
                  <a:pt x="5841799" y="0"/>
                </a:lnTo>
                <a:lnTo>
                  <a:pt x="5841799" y="6102851"/>
                </a:lnTo>
                <a:lnTo>
                  <a:pt x="0" y="61028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224860" y="3155449"/>
            <a:ext cx="5841799" cy="6102851"/>
          </a:xfrm>
          <a:custGeom>
            <a:avLst/>
            <a:gdLst/>
            <a:ahLst/>
            <a:cxnLst/>
            <a:rect l="l" t="t" r="r" b="b"/>
            <a:pathLst>
              <a:path w="5841799" h="6102851">
                <a:moveTo>
                  <a:pt x="0" y="0"/>
                </a:moveTo>
                <a:lnTo>
                  <a:pt x="5841799" y="0"/>
                </a:lnTo>
                <a:lnTo>
                  <a:pt x="5841799" y="6102851"/>
                </a:lnTo>
                <a:lnTo>
                  <a:pt x="0" y="61028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232204" y="3155449"/>
            <a:ext cx="5841799" cy="6102851"/>
          </a:xfrm>
          <a:custGeom>
            <a:avLst/>
            <a:gdLst/>
            <a:ahLst/>
            <a:cxnLst/>
            <a:rect l="l" t="t" r="r" b="b"/>
            <a:pathLst>
              <a:path w="5841799" h="6102851">
                <a:moveTo>
                  <a:pt x="0" y="0"/>
                </a:moveTo>
                <a:lnTo>
                  <a:pt x="5841799" y="0"/>
                </a:lnTo>
                <a:lnTo>
                  <a:pt x="5841799" y="6102851"/>
                </a:lnTo>
                <a:lnTo>
                  <a:pt x="0" y="61028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4873719" y="-5096355"/>
            <a:ext cx="10192709" cy="10192709"/>
          </a:xfrm>
          <a:custGeom>
            <a:avLst/>
            <a:gdLst/>
            <a:ahLst/>
            <a:cxnLst/>
            <a:rect l="l" t="t" r="r" b="b"/>
            <a:pathLst>
              <a:path w="10192709" h="10192709">
                <a:moveTo>
                  <a:pt x="0" y="0"/>
                </a:moveTo>
                <a:lnTo>
                  <a:pt x="10192710" y="0"/>
                </a:lnTo>
                <a:lnTo>
                  <a:pt x="10192710" y="10192710"/>
                </a:lnTo>
                <a:lnTo>
                  <a:pt x="0" y="101927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12959441" y="-4782409"/>
            <a:ext cx="10192709" cy="10192709"/>
          </a:xfrm>
          <a:custGeom>
            <a:avLst/>
            <a:gdLst/>
            <a:ahLst/>
            <a:cxnLst/>
            <a:rect l="l" t="t" r="r" b="b"/>
            <a:pathLst>
              <a:path w="10192709" h="10192709">
                <a:moveTo>
                  <a:pt x="0" y="0"/>
                </a:moveTo>
                <a:lnTo>
                  <a:pt x="10192710" y="0"/>
                </a:lnTo>
                <a:lnTo>
                  <a:pt x="10192710" y="10192710"/>
                </a:lnTo>
                <a:lnTo>
                  <a:pt x="0" y="101927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8" name="Group 18"/>
          <p:cNvGrpSpPr/>
          <p:nvPr/>
        </p:nvGrpSpPr>
        <p:grpSpPr>
          <a:xfrm>
            <a:off x="384604" y="3447950"/>
            <a:ext cx="5570063" cy="3133474"/>
            <a:chOff x="0" y="0"/>
            <a:chExt cx="7426751" cy="4177965"/>
          </a:xfrm>
        </p:grpSpPr>
        <p:sp>
          <p:nvSpPr>
            <p:cNvPr id="19" name="Freeform 19"/>
            <p:cNvSpPr/>
            <p:nvPr/>
          </p:nvSpPr>
          <p:spPr>
            <a:xfrm>
              <a:off x="0" y="0"/>
              <a:ext cx="7426706" cy="4177919"/>
            </a:xfrm>
            <a:custGeom>
              <a:avLst/>
              <a:gdLst/>
              <a:ahLst/>
              <a:cxnLst/>
              <a:rect l="l" t="t" r="r" b="b"/>
              <a:pathLst>
                <a:path w="7426706" h="4177919">
                  <a:moveTo>
                    <a:pt x="0" y="3831971"/>
                  </a:moveTo>
                  <a:lnTo>
                    <a:pt x="0" y="345948"/>
                  </a:lnTo>
                  <a:cubicBezTo>
                    <a:pt x="0" y="154559"/>
                    <a:pt x="154559" y="0"/>
                    <a:pt x="345948" y="0"/>
                  </a:cubicBezTo>
                  <a:lnTo>
                    <a:pt x="7080758" y="0"/>
                  </a:lnTo>
                  <a:cubicBezTo>
                    <a:pt x="7272147" y="0"/>
                    <a:pt x="7426706" y="154559"/>
                    <a:pt x="7426706" y="345948"/>
                  </a:cubicBezTo>
                  <a:lnTo>
                    <a:pt x="7426706" y="3831209"/>
                  </a:lnTo>
                  <a:cubicBezTo>
                    <a:pt x="7426706" y="4022598"/>
                    <a:pt x="7272147" y="4177157"/>
                    <a:pt x="7080758" y="4177157"/>
                  </a:cubicBezTo>
                  <a:lnTo>
                    <a:pt x="345948" y="4177157"/>
                  </a:lnTo>
                  <a:cubicBezTo>
                    <a:pt x="155448" y="4177919"/>
                    <a:pt x="0" y="4023360"/>
                    <a:pt x="0" y="3831971"/>
                  </a:cubicBezTo>
                  <a:close/>
                </a:path>
              </a:pathLst>
            </a:custGeom>
            <a:blipFill>
              <a:blip r:embed="rId10"/>
              <a:stretch>
                <a:fillRect t="-19132" b="-19151"/>
              </a:stretch>
            </a:blipFill>
          </p:spPr>
        </p:sp>
      </p:grpSp>
      <p:grpSp>
        <p:nvGrpSpPr>
          <p:cNvPr id="20" name="Group 20"/>
          <p:cNvGrpSpPr/>
          <p:nvPr/>
        </p:nvGrpSpPr>
        <p:grpSpPr>
          <a:xfrm>
            <a:off x="6358655" y="3447950"/>
            <a:ext cx="5570063" cy="3133474"/>
            <a:chOff x="0" y="0"/>
            <a:chExt cx="7426751" cy="4177965"/>
          </a:xfrm>
        </p:grpSpPr>
        <p:sp>
          <p:nvSpPr>
            <p:cNvPr id="21" name="Freeform 21"/>
            <p:cNvSpPr/>
            <p:nvPr/>
          </p:nvSpPr>
          <p:spPr>
            <a:xfrm>
              <a:off x="0" y="0"/>
              <a:ext cx="7426706" cy="4177919"/>
            </a:xfrm>
            <a:custGeom>
              <a:avLst/>
              <a:gdLst/>
              <a:ahLst/>
              <a:cxnLst/>
              <a:rect l="l" t="t" r="r" b="b"/>
              <a:pathLst>
                <a:path w="7426706" h="4177919">
                  <a:moveTo>
                    <a:pt x="0" y="3831971"/>
                  </a:moveTo>
                  <a:lnTo>
                    <a:pt x="0" y="345948"/>
                  </a:lnTo>
                  <a:cubicBezTo>
                    <a:pt x="0" y="154559"/>
                    <a:pt x="154559" y="0"/>
                    <a:pt x="345948" y="0"/>
                  </a:cubicBezTo>
                  <a:lnTo>
                    <a:pt x="7080758" y="0"/>
                  </a:lnTo>
                  <a:cubicBezTo>
                    <a:pt x="7272147" y="0"/>
                    <a:pt x="7426706" y="154559"/>
                    <a:pt x="7426706" y="345948"/>
                  </a:cubicBezTo>
                  <a:lnTo>
                    <a:pt x="7426706" y="3831209"/>
                  </a:lnTo>
                  <a:cubicBezTo>
                    <a:pt x="7426706" y="4022598"/>
                    <a:pt x="7272147" y="4177157"/>
                    <a:pt x="7080758" y="4177157"/>
                  </a:cubicBezTo>
                  <a:lnTo>
                    <a:pt x="345948" y="4177157"/>
                  </a:lnTo>
                  <a:cubicBezTo>
                    <a:pt x="155448" y="4177919"/>
                    <a:pt x="0" y="4023360"/>
                    <a:pt x="0" y="3831971"/>
                  </a:cubicBezTo>
                  <a:close/>
                </a:path>
              </a:pathLst>
            </a:custGeom>
            <a:blipFill>
              <a:blip r:embed="rId11"/>
              <a:stretch>
                <a:fillRect t="-19132" b="-19151"/>
              </a:stretch>
            </a:blipFill>
          </p:spPr>
        </p:sp>
      </p:grpSp>
      <p:grpSp>
        <p:nvGrpSpPr>
          <p:cNvPr id="22" name="Group 22"/>
          <p:cNvGrpSpPr/>
          <p:nvPr/>
        </p:nvGrpSpPr>
        <p:grpSpPr>
          <a:xfrm>
            <a:off x="12349552" y="3446286"/>
            <a:ext cx="5570063" cy="3133474"/>
            <a:chOff x="0" y="0"/>
            <a:chExt cx="7426751" cy="4177965"/>
          </a:xfrm>
        </p:grpSpPr>
        <p:sp>
          <p:nvSpPr>
            <p:cNvPr id="23" name="Freeform 23"/>
            <p:cNvSpPr/>
            <p:nvPr/>
          </p:nvSpPr>
          <p:spPr>
            <a:xfrm>
              <a:off x="0" y="0"/>
              <a:ext cx="7426706" cy="4177919"/>
            </a:xfrm>
            <a:custGeom>
              <a:avLst/>
              <a:gdLst/>
              <a:ahLst/>
              <a:cxnLst/>
              <a:rect l="l" t="t" r="r" b="b"/>
              <a:pathLst>
                <a:path w="7426706" h="4177919">
                  <a:moveTo>
                    <a:pt x="0" y="3831971"/>
                  </a:moveTo>
                  <a:lnTo>
                    <a:pt x="0" y="345948"/>
                  </a:lnTo>
                  <a:cubicBezTo>
                    <a:pt x="0" y="154559"/>
                    <a:pt x="154559" y="0"/>
                    <a:pt x="345948" y="0"/>
                  </a:cubicBezTo>
                  <a:lnTo>
                    <a:pt x="7080758" y="0"/>
                  </a:lnTo>
                  <a:cubicBezTo>
                    <a:pt x="7272147" y="0"/>
                    <a:pt x="7426706" y="154559"/>
                    <a:pt x="7426706" y="345948"/>
                  </a:cubicBezTo>
                  <a:lnTo>
                    <a:pt x="7426706" y="3831209"/>
                  </a:lnTo>
                  <a:cubicBezTo>
                    <a:pt x="7426706" y="4022598"/>
                    <a:pt x="7272147" y="4177157"/>
                    <a:pt x="7080758" y="4177157"/>
                  </a:cubicBezTo>
                  <a:lnTo>
                    <a:pt x="345948" y="4177157"/>
                  </a:lnTo>
                  <a:cubicBezTo>
                    <a:pt x="155448" y="4177919"/>
                    <a:pt x="0" y="4023360"/>
                    <a:pt x="0" y="3831971"/>
                  </a:cubicBezTo>
                  <a:close/>
                </a:path>
              </a:pathLst>
            </a:custGeom>
            <a:blipFill>
              <a:blip r:embed="rId12"/>
              <a:stretch>
                <a:fillRect t="-19132" b="-19151"/>
              </a:stretch>
            </a:blipFill>
          </p:spPr>
        </p:sp>
      </p:grpSp>
      <p:sp>
        <p:nvSpPr>
          <p:cNvPr id="24" name="TextBox 24"/>
          <p:cNvSpPr txBox="1"/>
          <p:nvPr/>
        </p:nvSpPr>
        <p:spPr>
          <a:xfrm>
            <a:off x="4900369" y="-272549"/>
            <a:ext cx="9051069" cy="2881646"/>
          </a:xfrm>
          <a:prstGeom prst="rect">
            <a:avLst/>
          </a:prstGeom>
        </p:spPr>
        <p:txBody>
          <a:bodyPr lIns="0" tIns="0" rIns="0" bIns="0" rtlCol="0" anchor="t">
            <a:spAutoFit/>
          </a:bodyPr>
          <a:lstStyle/>
          <a:p>
            <a:pPr algn="ctr">
              <a:lnSpc>
                <a:spcPts val="16930"/>
              </a:lnSpc>
            </a:pPr>
            <a:r>
              <a:rPr lang="en-US" sz="12093" b="1">
                <a:solidFill>
                  <a:srgbClr val="FDFDFD"/>
                </a:solidFill>
                <a:latin typeface="Arimo Bold"/>
                <a:ea typeface="Arimo Bold"/>
                <a:cs typeface="Arimo Bold"/>
                <a:sym typeface="Arimo Bold"/>
              </a:rPr>
              <a:t>Food Items</a:t>
            </a:r>
          </a:p>
        </p:txBody>
      </p:sp>
      <p:sp>
        <p:nvSpPr>
          <p:cNvPr id="25" name="TextBox 25"/>
          <p:cNvSpPr txBox="1"/>
          <p:nvPr/>
        </p:nvSpPr>
        <p:spPr>
          <a:xfrm>
            <a:off x="6495061" y="7059747"/>
            <a:ext cx="5297877" cy="2010863"/>
          </a:xfrm>
          <a:prstGeom prst="rect">
            <a:avLst/>
          </a:prstGeom>
        </p:spPr>
        <p:txBody>
          <a:bodyPr lIns="0" tIns="0" rIns="0" bIns="0" rtlCol="0" anchor="t">
            <a:spAutoFit/>
          </a:bodyPr>
          <a:lstStyle/>
          <a:p>
            <a:pPr algn="l">
              <a:lnSpc>
                <a:spcPts val="2565"/>
              </a:lnSpc>
            </a:pPr>
            <a:r>
              <a:rPr lang="en-US" sz="1832" b="1" spc="-36">
                <a:solidFill>
                  <a:srgbClr val="051D40"/>
                </a:solidFill>
                <a:latin typeface="Arimo Bold"/>
                <a:ea typeface="Arimo Bold"/>
                <a:cs typeface="Arimo Bold"/>
                <a:sym typeface="Arimo Bold"/>
              </a:rPr>
              <a:t>A fried salad combines traditional fresh salad ingredients with fried elements to create a unique blend of textures and flavors. The contrast between crispy, hot fried ingredients and cool, fresh vegetables makes for an interesting and delicious dish.</a:t>
            </a:r>
          </a:p>
        </p:txBody>
      </p:sp>
      <p:sp>
        <p:nvSpPr>
          <p:cNvPr id="26" name="TextBox 26"/>
          <p:cNvSpPr txBox="1"/>
          <p:nvPr/>
        </p:nvSpPr>
        <p:spPr>
          <a:xfrm>
            <a:off x="12491020" y="7059747"/>
            <a:ext cx="5297877" cy="2010863"/>
          </a:xfrm>
          <a:prstGeom prst="rect">
            <a:avLst/>
          </a:prstGeom>
        </p:spPr>
        <p:txBody>
          <a:bodyPr lIns="0" tIns="0" rIns="0" bIns="0" rtlCol="0" anchor="t">
            <a:spAutoFit/>
          </a:bodyPr>
          <a:lstStyle/>
          <a:p>
            <a:pPr algn="l">
              <a:lnSpc>
                <a:spcPts val="2565"/>
              </a:lnSpc>
            </a:pPr>
            <a:r>
              <a:rPr lang="en-US" sz="1832" b="1" spc="-36">
                <a:solidFill>
                  <a:srgbClr val="051D40"/>
                </a:solidFill>
                <a:latin typeface="Arimo Bold"/>
                <a:ea typeface="Arimo Bold"/>
                <a:cs typeface="Arimo Bold"/>
                <a:sym typeface="Arimo Bold"/>
              </a:rPr>
              <a:t>Pastry is a type of dough that is used as the base for various baked goods, including pies, tarts, quiches, and pastries themselves. It's made from flour, fat (like butter, margarine, or shortening), water, and sometimes eggs or sugar, depending on the type of pastry.</a:t>
            </a:r>
          </a:p>
        </p:txBody>
      </p:sp>
      <p:sp>
        <p:nvSpPr>
          <p:cNvPr id="27" name="TextBox 27"/>
          <p:cNvSpPr txBox="1"/>
          <p:nvPr/>
        </p:nvSpPr>
        <p:spPr>
          <a:xfrm>
            <a:off x="1714400" y="6531484"/>
            <a:ext cx="2877407" cy="673450"/>
          </a:xfrm>
          <a:prstGeom prst="rect">
            <a:avLst/>
          </a:prstGeom>
        </p:spPr>
        <p:txBody>
          <a:bodyPr lIns="0" tIns="0" rIns="0" bIns="0" rtlCol="0" anchor="t">
            <a:spAutoFit/>
          </a:bodyPr>
          <a:lstStyle/>
          <a:p>
            <a:pPr algn="ctr">
              <a:lnSpc>
                <a:spcPts val="4880"/>
              </a:lnSpc>
            </a:pPr>
            <a:r>
              <a:rPr lang="en-US" sz="3486" b="1">
                <a:solidFill>
                  <a:srgbClr val="051D40"/>
                </a:solidFill>
                <a:latin typeface="Arimo Bold"/>
                <a:ea typeface="Arimo Bold"/>
                <a:cs typeface="Arimo Bold"/>
                <a:sym typeface="Arimo Bold"/>
              </a:rPr>
              <a:t>Sandwich</a:t>
            </a:r>
          </a:p>
        </p:txBody>
      </p:sp>
      <p:sp>
        <p:nvSpPr>
          <p:cNvPr id="28" name="TextBox 28"/>
          <p:cNvSpPr txBox="1"/>
          <p:nvPr/>
        </p:nvSpPr>
        <p:spPr>
          <a:xfrm>
            <a:off x="7705297" y="6500596"/>
            <a:ext cx="2877407" cy="673450"/>
          </a:xfrm>
          <a:prstGeom prst="rect">
            <a:avLst/>
          </a:prstGeom>
        </p:spPr>
        <p:txBody>
          <a:bodyPr lIns="0" tIns="0" rIns="0" bIns="0" rtlCol="0" anchor="t">
            <a:spAutoFit/>
          </a:bodyPr>
          <a:lstStyle/>
          <a:p>
            <a:pPr algn="ctr">
              <a:lnSpc>
                <a:spcPts val="4880"/>
              </a:lnSpc>
            </a:pPr>
            <a:r>
              <a:rPr lang="en-US" sz="3486" b="1">
                <a:solidFill>
                  <a:srgbClr val="051D40"/>
                </a:solidFill>
                <a:latin typeface="Arimo Bold"/>
                <a:ea typeface="Arimo Bold"/>
                <a:cs typeface="Arimo Bold"/>
                <a:sym typeface="Arimo Bold"/>
              </a:rPr>
              <a:t>Fried salad</a:t>
            </a:r>
          </a:p>
        </p:txBody>
      </p:sp>
      <p:sp>
        <p:nvSpPr>
          <p:cNvPr id="29" name="TextBox 29"/>
          <p:cNvSpPr txBox="1"/>
          <p:nvPr/>
        </p:nvSpPr>
        <p:spPr>
          <a:xfrm>
            <a:off x="13695434" y="6438549"/>
            <a:ext cx="2877407" cy="673450"/>
          </a:xfrm>
          <a:prstGeom prst="rect">
            <a:avLst/>
          </a:prstGeom>
        </p:spPr>
        <p:txBody>
          <a:bodyPr lIns="0" tIns="0" rIns="0" bIns="0" rtlCol="0" anchor="t">
            <a:spAutoFit/>
          </a:bodyPr>
          <a:lstStyle/>
          <a:p>
            <a:pPr algn="ctr">
              <a:lnSpc>
                <a:spcPts val="4880"/>
              </a:lnSpc>
            </a:pPr>
            <a:r>
              <a:rPr lang="en-US" sz="3486" b="1">
                <a:solidFill>
                  <a:srgbClr val="051D40"/>
                </a:solidFill>
                <a:latin typeface="Arimo Bold"/>
                <a:ea typeface="Arimo Bold"/>
                <a:cs typeface="Arimo Bold"/>
                <a:sym typeface="Arimo Bold"/>
              </a:rPr>
              <a:t>Pastry  </a:t>
            </a:r>
          </a:p>
        </p:txBody>
      </p:sp>
      <p:sp>
        <p:nvSpPr>
          <p:cNvPr id="30" name="TextBox 30"/>
          <p:cNvSpPr txBox="1"/>
          <p:nvPr/>
        </p:nvSpPr>
        <p:spPr>
          <a:xfrm>
            <a:off x="520873" y="7183570"/>
            <a:ext cx="5297877" cy="2010863"/>
          </a:xfrm>
          <a:prstGeom prst="rect">
            <a:avLst/>
          </a:prstGeom>
        </p:spPr>
        <p:txBody>
          <a:bodyPr lIns="0" tIns="0" rIns="0" bIns="0" rtlCol="0" anchor="t">
            <a:spAutoFit/>
          </a:bodyPr>
          <a:lstStyle/>
          <a:p>
            <a:pPr algn="l">
              <a:lnSpc>
                <a:spcPts val="2565"/>
              </a:lnSpc>
            </a:pPr>
            <a:r>
              <a:rPr lang="en-US" sz="1832" b="1" spc="-36">
                <a:solidFill>
                  <a:srgbClr val="051D40"/>
                </a:solidFill>
                <a:latin typeface="Arimo Bold"/>
                <a:ea typeface="Arimo Bold"/>
                <a:cs typeface="Arimo Bold"/>
                <a:sym typeface="Arimo Bold"/>
              </a:rPr>
              <a:t>A sandwich typically consists of two or more slices of bread with a variety of fillings, such as meats, cheeses, vegetables, and condiments, placed between them. The bread acts as a container for the fillings, making it easy to eat on the go.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5" r="-5"/>
              </a:stretch>
            </a:blipFill>
          </p:spPr>
        </p:sp>
      </p:grpSp>
      <p:sp>
        <p:nvSpPr>
          <p:cNvPr id="4" name="Freeform 4"/>
          <p:cNvSpPr/>
          <p:nvPr/>
        </p:nvSpPr>
        <p:spPr>
          <a:xfrm>
            <a:off x="12823886" y="5190645"/>
            <a:ext cx="10192709" cy="10192709"/>
          </a:xfrm>
          <a:custGeom>
            <a:avLst/>
            <a:gdLst/>
            <a:ahLst/>
            <a:cxnLst/>
            <a:rect l="l" t="t" r="r" b="b"/>
            <a:pathLst>
              <a:path w="10192709" h="10192709">
                <a:moveTo>
                  <a:pt x="0" y="0"/>
                </a:moveTo>
                <a:lnTo>
                  <a:pt x="10192710" y="0"/>
                </a:lnTo>
                <a:lnTo>
                  <a:pt x="10192710" y="10192710"/>
                </a:lnTo>
                <a:lnTo>
                  <a:pt x="0" y="10192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43050" y="7200900"/>
            <a:ext cx="5143500" cy="4114800"/>
          </a:xfrm>
          <a:custGeom>
            <a:avLst/>
            <a:gdLst/>
            <a:ahLst/>
            <a:cxnLst/>
            <a:rect l="l" t="t" r="r" b="b"/>
            <a:pathLst>
              <a:path w="5143500" h="4114800">
                <a:moveTo>
                  <a:pt x="0" y="0"/>
                </a:moveTo>
                <a:lnTo>
                  <a:pt x="5143500" y="0"/>
                </a:lnTo>
                <a:lnTo>
                  <a:pt x="5143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t="-115" b="-115"/>
            </a:stretch>
          </a:blipFill>
        </p:spPr>
      </p:sp>
      <p:grpSp>
        <p:nvGrpSpPr>
          <p:cNvPr id="6" name="Group 6"/>
          <p:cNvGrpSpPr/>
          <p:nvPr/>
        </p:nvGrpSpPr>
        <p:grpSpPr>
          <a:xfrm>
            <a:off x="1614218" y="3006528"/>
            <a:ext cx="14781552" cy="5572598"/>
            <a:chOff x="0" y="0"/>
            <a:chExt cx="17377103" cy="6551112"/>
          </a:xfrm>
        </p:grpSpPr>
        <p:sp>
          <p:nvSpPr>
            <p:cNvPr id="7" name="Freeform 7"/>
            <p:cNvSpPr/>
            <p:nvPr/>
          </p:nvSpPr>
          <p:spPr>
            <a:xfrm>
              <a:off x="0" y="0"/>
              <a:ext cx="17377156" cy="6551168"/>
            </a:xfrm>
            <a:custGeom>
              <a:avLst/>
              <a:gdLst/>
              <a:ahLst/>
              <a:cxnLst/>
              <a:rect l="l" t="t" r="r" b="b"/>
              <a:pathLst>
                <a:path w="17377156" h="6551168">
                  <a:moveTo>
                    <a:pt x="0" y="0"/>
                  </a:moveTo>
                  <a:lnTo>
                    <a:pt x="17377156" y="0"/>
                  </a:lnTo>
                  <a:lnTo>
                    <a:pt x="17377156" y="6551168"/>
                  </a:lnTo>
                  <a:lnTo>
                    <a:pt x="0" y="6551168"/>
                  </a:lnTo>
                  <a:lnTo>
                    <a:pt x="0" y="0"/>
                  </a:lnTo>
                  <a:close/>
                </a:path>
              </a:pathLst>
            </a:custGeom>
            <a:blipFill>
              <a:blip r:embed="rId7"/>
              <a:stretch>
                <a:fillRect/>
              </a:stretch>
            </a:blipFill>
          </p:spPr>
        </p:sp>
      </p:grpSp>
      <p:sp>
        <p:nvSpPr>
          <p:cNvPr id="8" name="TextBox 8"/>
          <p:cNvSpPr txBox="1"/>
          <p:nvPr/>
        </p:nvSpPr>
        <p:spPr>
          <a:xfrm>
            <a:off x="4608600" y="895350"/>
            <a:ext cx="8792788" cy="1349311"/>
          </a:xfrm>
          <a:prstGeom prst="rect">
            <a:avLst/>
          </a:prstGeom>
        </p:spPr>
        <p:txBody>
          <a:bodyPr lIns="0" tIns="0" rIns="0" bIns="0" rtlCol="0" anchor="t">
            <a:spAutoFit/>
          </a:bodyPr>
          <a:lstStyle/>
          <a:p>
            <a:pPr algn="ctr">
              <a:lnSpc>
                <a:spcPts val="7978"/>
              </a:lnSpc>
            </a:pPr>
            <a:r>
              <a:rPr lang="en-US" sz="5698" b="1">
                <a:solidFill>
                  <a:srgbClr val="FFFFFF"/>
                </a:solidFill>
                <a:latin typeface="Arimo Bold"/>
                <a:ea typeface="Arimo Bold"/>
                <a:cs typeface="Arimo Bold"/>
                <a:sym typeface="Arimo Bold"/>
              </a:rPr>
              <a:t>Food Items in Database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sp>
        <p:nvSpPr>
          <p:cNvPr id="4" name="Freeform 4"/>
          <p:cNvSpPr/>
          <p:nvPr/>
        </p:nvSpPr>
        <p:spPr>
          <a:xfrm>
            <a:off x="13602215" y="3095111"/>
            <a:ext cx="4111889" cy="4767408"/>
          </a:xfrm>
          <a:custGeom>
            <a:avLst/>
            <a:gdLst/>
            <a:ahLst/>
            <a:cxnLst/>
            <a:rect l="l" t="t" r="r" b="b"/>
            <a:pathLst>
              <a:path w="4111889" h="4767408">
                <a:moveTo>
                  <a:pt x="0" y="0"/>
                </a:moveTo>
                <a:lnTo>
                  <a:pt x="4111889" y="0"/>
                </a:lnTo>
                <a:lnTo>
                  <a:pt x="4111889" y="4767408"/>
                </a:lnTo>
                <a:lnTo>
                  <a:pt x="0" y="4767408"/>
                </a:lnTo>
                <a:lnTo>
                  <a:pt x="0" y="0"/>
                </a:lnTo>
                <a:close/>
              </a:path>
            </a:pathLst>
          </a:custGeom>
          <a:blipFill>
            <a:blip r:embed="rId3">
              <a:extLst>
                <a:ext uri="{96DAC541-7B7A-43D3-8B79-37D633B846F1}">
                  <asvg:svgBlip xmlns:asvg="http://schemas.microsoft.com/office/drawing/2016/SVG/main" r:embed="rId4"/>
                </a:ext>
              </a:extLst>
            </a:blip>
            <a:stretch>
              <a:fillRect t="-13" b="-13"/>
            </a:stretch>
          </a:blipFill>
        </p:spPr>
      </p:sp>
      <p:sp>
        <p:nvSpPr>
          <p:cNvPr id="5" name="Freeform 5"/>
          <p:cNvSpPr/>
          <p:nvPr/>
        </p:nvSpPr>
        <p:spPr>
          <a:xfrm rot="-3351334">
            <a:off x="-3867590" y="-2057400"/>
            <a:ext cx="6963508" cy="4114800"/>
          </a:xfrm>
          <a:custGeom>
            <a:avLst/>
            <a:gdLst/>
            <a:ahLst/>
            <a:cxnLst/>
            <a:rect l="l" t="t" r="r" b="b"/>
            <a:pathLst>
              <a:path w="6963508" h="4114800">
                <a:moveTo>
                  <a:pt x="0" y="0"/>
                </a:moveTo>
                <a:lnTo>
                  <a:pt x="6963508" y="0"/>
                </a:lnTo>
                <a:lnTo>
                  <a:pt x="696350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t="-168" b="-168"/>
            </a:stretch>
          </a:blipFill>
        </p:spPr>
      </p:sp>
      <p:grpSp>
        <p:nvGrpSpPr>
          <p:cNvPr id="6" name="Group 6"/>
          <p:cNvGrpSpPr/>
          <p:nvPr/>
        </p:nvGrpSpPr>
        <p:grpSpPr>
          <a:xfrm>
            <a:off x="13844049" y="1302982"/>
            <a:ext cx="2803603" cy="6372580"/>
            <a:chOff x="0" y="0"/>
            <a:chExt cx="3738137" cy="8496773"/>
          </a:xfrm>
        </p:grpSpPr>
        <p:sp>
          <p:nvSpPr>
            <p:cNvPr id="7" name="Freeform 7"/>
            <p:cNvSpPr/>
            <p:nvPr/>
          </p:nvSpPr>
          <p:spPr>
            <a:xfrm>
              <a:off x="0" y="0"/>
              <a:ext cx="3738118" cy="8496808"/>
            </a:xfrm>
            <a:custGeom>
              <a:avLst/>
              <a:gdLst/>
              <a:ahLst/>
              <a:cxnLst/>
              <a:rect l="l" t="t" r="r" b="b"/>
              <a:pathLst>
                <a:path w="3738118" h="8496808">
                  <a:moveTo>
                    <a:pt x="0" y="0"/>
                  </a:moveTo>
                  <a:lnTo>
                    <a:pt x="3738118" y="0"/>
                  </a:lnTo>
                  <a:lnTo>
                    <a:pt x="3738118" y="8496808"/>
                  </a:lnTo>
                  <a:lnTo>
                    <a:pt x="0" y="8496808"/>
                  </a:lnTo>
                  <a:lnTo>
                    <a:pt x="0" y="0"/>
                  </a:lnTo>
                  <a:close/>
                </a:path>
              </a:pathLst>
            </a:custGeom>
            <a:blipFill>
              <a:blip r:embed="rId7"/>
              <a:stretch>
                <a:fillRect t="-1259" b="-1259"/>
              </a:stretch>
            </a:blipFill>
          </p:spPr>
        </p:sp>
      </p:grpSp>
      <p:sp>
        <p:nvSpPr>
          <p:cNvPr id="8" name="TextBox 8"/>
          <p:cNvSpPr txBox="1"/>
          <p:nvPr/>
        </p:nvSpPr>
        <p:spPr>
          <a:xfrm>
            <a:off x="192312" y="44108"/>
            <a:ext cx="7289279" cy="1616759"/>
          </a:xfrm>
          <a:prstGeom prst="rect">
            <a:avLst/>
          </a:prstGeom>
        </p:spPr>
        <p:txBody>
          <a:bodyPr lIns="0" tIns="0" rIns="0" bIns="0" rtlCol="0" anchor="t">
            <a:spAutoFit/>
          </a:bodyPr>
          <a:lstStyle/>
          <a:p>
            <a:pPr algn="ctr">
              <a:lnSpc>
                <a:spcPts val="11640"/>
              </a:lnSpc>
            </a:pPr>
            <a:r>
              <a:rPr lang="en-US" sz="8313" b="1">
                <a:solidFill>
                  <a:srgbClr val="FFFFFF"/>
                </a:solidFill>
                <a:latin typeface="Arimo Bold"/>
                <a:ea typeface="Arimo Bold"/>
                <a:cs typeface="Arimo Bold"/>
                <a:sym typeface="Arimo Bold"/>
              </a:rPr>
              <a:t>Promo Code</a:t>
            </a:r>
          </a:p>
        </p:txBody>
      </p:sp>
      <p:sp>
        <p:nvSpPr>
          <p:cNvPr id="9" name="TextBox 9"/>
          <p:cNvSpPr txBox="1"/>
          <p:nvPr/>
        </p:nvSpPr>
        <p:spPr>
          <a:xfrm>
            <a:off x="612069" y="1595278"/>
            <a:ext cx="11424983" cy="2490818"/>
          </a:xfrm>
          <a:prstGeom prst="rect">
            <a:avLst/>
          </a:prstGeom>
        </p:spPr>
        <p:txBody>
          <a:bodyPr lIns="0" tIns="0" rIns="0" bIns="0" rtlCol="0" anchor="t">
            <a:spAutoFit/>
          </a:bodyPr>
          <a:lstStyle/>
          <a:p>
            <a:pPr algn="l">
              <a:lnSpc>
                <a:spcPts val="3931"/>
              </a:lnSpc>
            </a:pPr>
            <a:r>
              <a:rPr lang="en-US" sz="2808" spc="-56">
                <a:solidFill>
                  <a:srgbClr val="FFFFFF"/>
                </a:solidFill>
                <a:latin typeface="Poppins"/>
                <a:ea typeface="Poppins"/>
                <a:cs typeface="Poppins"/>
                <a:sym typeface="Poppins"/>
              </a:rPr>
              <a:t>When customers enter a promo code at checkout on an e-commerce site, they receive a specific discount or offer associated with that code. The discount can be applied to the total purchase amount, specific items, or even services like free shipping.</a:t>
            </a:r>
          </a:p>
        </p:txBody>
      </p:sp>
      <p:sp>
        <p:nvSpPr>
          <p:cNvPr id="10" name="TextBox 10"/>
          <p:cNvSpPr txBox="1"/>
          <p:nvPr/>
        </p:nvSpPr>
        <p:spPr>
          <a:xfrm>
            <a:off x="612069" y="4960514"/>
            <a:ext cx="11424983" cy="2491088"/>
          </a:xfrm>
          <a:prstGeom prst="rect">
            <a:avLst/>
          </a:prstGeom>
        </p:spPr>
        <p:txBody>
          <a:bodyPr lIns="0" tIns="0" rIns="0" bIns="0" rtlCol="0" anchor="t">
            <a:spAutoFit/>
          </a:bodyPr>
          <a:lstStyle/>
          <a:p>
            <a:pPr algn="l">
              <a:lnSpc>
                <a:spcPts val="3918"/>
              </a:lnSpc>
            </a:pPr>
            <a:r>
              <a:rPr lang="en-US" sz="2799">
                <a:solidFill>
                  <a:srgbClr val="FFFFFF"/>
                </a:solidFill>
                <a:latin typeface="Poppins"/>
                <a:ea typeface="Poppins"/>
                <a:cs typeface="Poppins"/>
                <a:sym typeface="Poppins"/>
              </a:rPr>
              <a:t>Promo codes are a powerful marketing tool that can help boost sales, attract new customers, and retain existing ones. By strategically using promo codes, DawatDelivery can enhance customer satisfaction and drive growth in the competitive food delivery market.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66" b="-16666"/>
              </a:stretch>
            </a:blipFill>
          </p:spPr>
        </p:sp>
      </p:grpSp>
      <p:sp>
        <p:nvSpPr>
          <p:cNvPr id="4" name="Freeform 4"/>
          <p:cNvSpPr/>
          <p:nvPr/>
        </p:nvSpPr>
        <p:spPr>
          <a:xfrm>
            <a:off x="2048489" y="1883641"/>
            <a:ext cx="12581911" cy="6519718"/>
          </a:xfrm>
          <a:custGeom>
            <a:avLst/>
            <a:gdLst/>
            <a:ahLst/>
            <a:cxnLst/>
            <a:rect l="l" t="t" r="r" b="b"/>
            <a:pathLst>
              <a:path w="12581911" h="6519718">
                <a:moveTo>
                  <a:pt x="0" y="0"/>
                </a:moveTo>
                <a:lnTo>
                  <a:pt x="12581911" y="0"/>
                </a:lnTo>
                <a:lnTo>
                  <a:pt x="12581911" y="6519718"/>
                </a:lnTo>
                <a:lnTo>
                  <a:pt x="0" y="6519718"/>
                </a:lnTo>
                <a:lnTo>
                  <a:pt x="0" y="0"/>
                </a:lnTo>
                <a:close/>
              </a:path>
            </a:pathLst>
          </a:custGeom>
          <a:blipFill>
            <a:blip r:embed="rId3">
              <a:extLst>
                <a:ext uri="{96DAC541-7B7A-43D3-8B79-37D633B846F1}">
                  <asvg:svgBlip xmlns:asvg="http://schemas.microsoft.com/office/drawing/2016/SVG/main" r:embed="rId4"/>
                </a:ext>
              </a:extLst>
            </a:blip>
            <a:stretch>
              <a:fillRect t="-1203" b="-1203"/>
            </a:stretch>
          </a:blipFill>
        </p:spPr>
      </p:sp>
      <p:sp>
        <p:nvSpPr>
          <p:cNvPr id="5" name="Freeform 5"/>
          <p:cNvSpPr/>
          <p:nvPr/>
        </p:nvSpPr>
        <p:spPr>
          <a:xfrm>
            <a:off x="-399724" y="2479771"/>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5">
              <a:extLst>
                <a:ext uri="{96DAC541-7B7A-43D3-8B79-37D633B846F1}">
                  <asvg:svgBlip xmlns:asvg="http://schemas.microsoft.com/office/drawing/2016/SVG/main" r:embed="rId6"/>
                </a:ext>
              </a:extLst>
            </a:blip>
            <a:stretch>
              <a:fillRect t="-551" b="-551"/>
            </a:stretch>
          </a:blipFill>
        </p:spPr>
      </p:sp>
      <p:sp>
        <p:nvSpPr>
          <p:cNvPr id="6" name="Freeform 6"/>
          <p:cNvSpPr/>
          <p:nvPr/>
        </p:nvSpPr>
        <p:spPr>
          <a:xfrm>
            <a:off x="128415" y="2688554"/>
            <a:ext cx="768331" cy="939072"/>
          </a:xfrm>
          <a:custGeom>
            <a:avLst/>
            <a:gdLst/>
            <a:ahLst/>
            <a:cxnLst/>
            <a:rect l="l" t="t" r="r" b="b"/>
            <a:pathLst>
              <a:path w="768331" h="939072">
                <a:moveTo>
                  <a:pt x="0" y="0"/>
                </a:moveTo>
                <a:lnTo>
                  <a:pt x="768331" y="0"/>
                </a:lnTo>
                <a:lnTo>
                  <a:pt x="768331" y="939072"/>
                </a:lnTo>
                <a:lnTo>
                  <a:pt x="0" y="9390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91872" y="6455652"/>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5">
              <a:extLst>
                <a:ext uri="{96DAC541-7B7A-43D3-8B79-37D633B846F1}">
                  <asvg:svgBlip xmlns:asvg="http://schemas.microsoft.com/office/drawing/2016/SVG/main" r:embed="rId6"/>
                </a:ext>
              </a:extLst>
            </a:blip>
            <a:stretch>
              <a:fillRect t="-551" b="-551"/>
            </a:stretch>
          </a:blipFill>
        </p:spPr>
      </p:sp>
      <p:sp>
        <p:nvSpPr>
          <p:cNvPr id="8" name="Freeform 8"/>
          <p:cNvSpPr/>
          <p:nvPr/>
        </p:nvSpPr>
        <p:spPr>
          <a:xfrm>
            <a:off x="273138" y="6674169"/>
            <a:ext cx="1054704" cy="976081"/>
          </a:xfrm>
          <a:custGeom>
            <a:avLst/>
            <a:gdLst/>
            <a:ahLst/>
            <a:cxnLst/>
            <a:rect l="l" t="t" r="r" b="b"/>
            <a:pathLst>
              <a:path w="1054704" h="976081">
                <a:moveTo>
                  <a:pt x="0" y="0"/>
                </a:moveTo>
                <a:lnTo>
                  <a:pt x="1054704" y="0"/>
                </a:lnTo>
                <a:lnTo>
                  <a:pt x="1054704" y="976081"/>
                </a:lnTo>
                <a:lnTo>
                  <a:pt x="0" y="976081"/>
                </a:lnTo>
                <a:lnTo>
                  <a:pt x="0" y="0"/>
                </a:lnTo>
                <a:close/>
              </a:path>
            </a:pathLst>
          </a:custGeom>
          <a:blipFill>
            <a:blip r:embed="rId9">
              <a:extLst>
                <a:ext uri="{96DAC541-7B7A-43D3-8B79-37D633B846F1}">
                  <asvg:svgBlip xmlns:asvg="http://schemas.microsoft.com/office/drawing/2016/SVG/main" r:embed="rId10"/>
                </a:ext>
              </a:extLst>
            </a:blip>
            <a:stretch>
              <a:fillRect t="-133" b="-133"/>
            </a:stretch>
          </a:blipFill>
        </p:spPr>
      </p:sp>
      <p:sp>
        <p:nvSpPr>
          <p:cNvPr id="9" name="Freeform 9"/>
          <p:cNvSpPr/>
          <p:nvPr/>
        </p:nvSpPr>
        <p:spPr>
          <a:xfrm>
            <a:off x="10972800" y="2479771"/>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5">
              <a:extLst>
                <a:ext uri="{96DAC541-7B7A-43D3-8B79-37D633B846F1}">
                  <asvg:svgBlip xmlns:asvg="http://schemas.microsoft.com/office/drawing/2016/SVG/main" r:embed="rId6"/>
                </a:ext>
              </a:extLst>
            </a:blip>
            <a:stretch>
              <a:fillRect t="-551" b="-551"/>
            </a:stretch>
          </a:blipFill>
        </p:spPr>
      </p:sp>
      <p:sp>
        <p:nvSpPr>
          <p:cNvPr id="10" name="Freeform 10"/>
          <p:cNvSpPr/>
          <p:nvPr/>
        </p:nvSpPr>
        <p:spPr>
          <a:xfrm>
            <a:off x="10972800" y="6483891"/>
            <a:ext cx="7315200" cy="1356637"/>
          </a:xfrm>
          <a:custGeom>
            <a:avLst/>
            <a:gdLst/>
            <a:ahLst/>
            <a:cxnLst/>
            <a:rect l="l" t="t" r="r" b="b"/>
            <a:pathLst>
              <a:path w="7315200" h="1356637">
                <a:moveTo>
                  <a:pt x="0" y="0"/>
                </a:moveTo>
                <a:lnTo>
                  <a:pt x="7315200" y="0"/>
                </a:lnTo>
                <a:lnTo>
                  <a:pt x="7315200" y="1356637"/>
                </a:lnTo>
                <a:lnTo>
                  <a:pt x="0" y="1356637"/>
                </a:lnTo>
                <a:lnTo>
                  <a:pt x="0" y="0"/>
                </a:lnTo>
                <a:close/>
              </a:path>
            </a:pathLst>
          </a:custGeom>
          <a:blipFill>
            <a:blip r:embed="rId5">
              <a:extLst>
                <a:ext uri="{96DAC541-7B7A-43D3-8B79-37D633B846F1}">
                  <asvg:svgBlip xmlns:asvg="http://schemas.microsoft.com/office/drawing/2016/SVG/main" r:embed="rId6"/>
                </a:ext>
              </a:extLst>
            </a:blip>
            <a:stretch>
              <a:fillRect t="-551" b="-551"/>
            </a:stretch>
          </a:blipFill>
        </p:spPr>
      </p:sp>
      <p:grpSp>
        <p:nvGrpSpPr>
          <p:cNvPr id="11" name="Group 11"/>
          <p:cNvGrpSpPr/>
          <p:nvPr/>
        </p:nvGrpSpPr>
        <p:grpSpPr>
          <a:xfrm>
            <a:off x="11140703" y="2762926"/>
            <a:ext cx="1278471" cy="790328"/>
            <a:chOff x="0" y="0"/>
            <a:chExt cx="1704628" cy="1053771"/>
          </a:xfrm>
        </p:grpSpPr>
        <p:sp>
          <p:nvSpPr>
            <p:cNvPr id="12" name="Freeform 12"/>
            <p:cNvSpPr/>
            <p:nvPr/>
          </p:nvSpPr>
          <p:spPr>
            <a:xfrm>
              <a:off x="0" y="0"/>
              <a:ext cx="1704594" cy="1053719"/>
            </a:xfrm>
            <a:custGeom>
              <a:avLst/>
              <a:gdLst/>
              <a:ahLst/>
              <a:cxnLst/>
              <a:rect l="l" t="t" r="r" b="b"/>
              <a:pathLst>
                <a:path w="1704594" h="1053719">
                  <a:moveTo>
                    <a:pt x="0" y="0"/>
                  </a:moveTo>
                  <a:lnTo>
                    <a:pt x="1704594" y="0"/>
                  </a:lnTo>
                  <a:lnTo>
                    <a:pt x="1704594" y="1053719"/>
                  </a:lnTo>
                  <a:lnTo>
                    <a:pt x="0" y="1053719"/>
                  </a:lnTo>
                  <a:lnTo>
                    <a:pt x="0" y="0"/>
                  </a:lnTo>
                  <a:close/>
                </a:path>
              </a:pathLst>
            </a:custGeom>
            <a:blipFill>
              <a:blip r:embed="rId11"/>
              <a:stretch>
                <a:fillRect t="-45" r="-1" b="-50"/>
              </a:stretch>
            </a:blipFill>
          </p:spPr>
        </p:sp>
      </p:grpSp>
      <p:sp>
        <p:nvSpPr>
          <p:cNvPr id="13" name="Freeform 13"/>
          <p:cNvSpPr/>
          <p:nvPr/>
        </p:nvSpPr>
        <p:spPr>
          <a:xfrm>
            <a:off x="11059295" y="6801888"/>
            <a:ext cx="1441286" cy="720643"/>
          </a:xfrm>
          <a:custGeom>
            <a:avLst/>
            <a:gdLst/>
            <a:ahLst/>
            <a:cxnLst/>
            <a:rect l="l" t="t" r="r" b="b"/>
            <a:pathLst>
              <a:path w="1441286" h="720643">
                <a:moveTo>
                  <a:pt x="0" y="0"/>
                </a:moveTo>
                <a:lnTo>
                  <a:pt x="1441286" y="0"/>
                </a:lnTo>
                <a:lnTo>
                  <a:pt x="1441286" y="720643"/>
                </a:lnTo>
                <a:lnTo>
                  <a:pt x="0" y="7206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7435481" y="552474"/>
            <a:ext cx="903963" cy="952452"/>
          </a:xfrm>
          <a:custGeom>
            <a:avLst/>
            <a:gdLst/>
            <a:ahLst/>
            <a:cxnLst/>
            <a:rect l="l" t="t" r="r" b="b"/>
            <a:pathLst>
              <a:path w="903963" h="952452">
                <a:moveTo>
                  <a:pt x="0" y="0"/>
                </a:moveTo>
                <a:lnTo>
                  <a:pt x="903963" y="0"/>
                </a:lnTo>
                <a:lnTo>
                  <a:pt x="903963" y="952452"/>
                </a:lnTo>
                <a:lnTo>
                  <a:pt x="0" y="952452"/>
                </a:lnTo>
                <a:lnTo>
                  <a:pt x="0" y="0"/>
                </a:lnTo>
                <a:close/>
              </a:path>
            </a:pathLst>
          </a:custGeom>
          <a:blipFill>
            <a:blip r:embed="rId14">
              <a:extLst>
                <a:ext uri="{96DAC541-7B7A-43D3-8B79-37D633B846F1}">
                  <asvg:svgBlip xmlns:asvg="http://schemas.microsoft.com/office/drawing/2016/SVG/main" r:embed="rId15"/>
                </a:ext>
              </a:extLst>
            </a:blip>
            <a:stretch>
              <a:fillRect l="-47" r="-47"/>
            </a:stretch>
          </a:blipFill>
        </p:spPr>
      </p:sp>
      <p:sp>
        <p:nvSpPr>
          <p:cNvPr id="15" name="TextBox 15"/>
          <p:cNvSpPr txBox="1"/>
          <p:nvPr/>
        </p:nvSpPr>
        <p:spPr>
          <a:xfrm>
            <a:off x="-91873" y="555834"/>
            <a:ext cx="7853603" cy="1186842"/>
          </a:xfrm>
          <a:prstGeom prst="rect">
            <a:avLst/>
          </a:prstGeom>
        </p:spPr>
        <p:txBody>
          <a:bodyPr lIns="0" tIns="0" rIns="0" bIns="0" rtlCol="0" anchor="t">
            <a:spAutoFit/>
          </a:bodyPr>
          <a:lstStyle/>
          <a:p>
            <a:pPr algn="ctr">
              <a:lnSpc>
                <a:spcPts val="8608"/>
              </a:lnSpc>
            </a:pPr>
            <a:r>
              <a:rPr lang="en-US" sz="6148" b="1">
                <a:solidFill>
                  <a:srgbClr val="FFFFFF"/>
                </a:solidFill>
                <a:latin typeface="Arimo Bold"/>
                <a:ea typeface="Arimo Bold"/>
                <a:cs typeface="Arimo Bold"/>
                <a:sym typeface="Arimo Bold"/>
              </a:rPr>
              <a:t>Technology Used</a:t>
            </a:r>
          </a:p>
        </p:txBody>
      </p:sp>
      <p:sp>
        <p:nvSpPr>
          <p:cNvPr id="16" name="TextBox 16"/>
          <p:cNvSpPr txBox="1"/>
          <p:nvPr/>
        </p:nvSpPr>
        <p:spPr>
          <a:xfrm>
            <a:off x="1461141" y="2801855"/>
            <a:ext cx="2373788" cy="666116"/>
          </a:xfrm>
          <a:prstGeom prst="rect">
            <a:avLst/>
          </a:prstGeom>
        </p:spPr>
        <p:txBody>
          <a:bodyPr lIns="0" tIns="0" rIns="0" bIns="0" rtlCol="0" anchor="t">
            <a:spAutoFit/>
          </a:bodyPr>
          <a:lstStyle/>
          <a:p>
            <a:pPr algn="ctr">
              <a:lnSpc>
                <a:spcPts val="4759"/>
              </a:lnSpc>
            </a:pPr>
            <a:r>
              <a:rPr lang="en-US" sz="3399" b="1">
                <a:solidFill>
                  <a:srgbClr val="051D40"/>
                </a:solidFill>
                <a:latin typeface="Arimo Bold"/>
                <a:ea typeface="Arimo Bold"/>
                <a:cs typeface="Arimo Bold"/>
                <a:sym typeface="Arimo Bold"/>
              </a:rPr>
              <a:t>MongoDB</a:t>
            </a:r>
          </a:p>
        </p:txBody>
      </p:sp>
      <p:sp>
        <p:nvSpPr>
          <p:cNvPr id="17" name="TextBox 17"/>
          <p:cNvSpPr txBox="1"/>
          <p:nvPr/>
        </p:nvSpPr>
        <p:spPr>
          <a:xfrm>
            <a:off x="1461141" y="6731661"/>
            <a:ext cx="1796735" cy="708661"/>
          </a:xfrm>
          <a:prstGeom prst="rect">
            <a:avLst/>
          </a:prstGeom>
        </p:spPr>
        <p:txBody>
          <a:bodyPr lIns="0" tIns="0" rIns="0" bIns="0" rtlCol="0" anchor="t">
            <a:spAutoFit/>
          </a:bodyPr>
          <a:lstStyle/>
          <a:p>
            <a:pPr algn="ctr">
              <a:lnSpc>
                <a:spcPts val="5038"/>
              </a:lnSpc>
            </a:pPr>
            <a:r>
              <a:rPr lang="en-US" sz="3598" b="1">
                <a:solidFill>
                  <a:srgbClr val="051D40"/>
                </a:solidFill>
                <a:latin typeface="Arimo Bold"/>
                <a:ea typeface="Arimo Bold"/>
                <a:cs typeface="Arimo Bold"/>
                <a:sym typeface="Arimo Bold"/>
              </a:rPr>
              <a:t>React</a:t>
            </a:r>
          </a:p>
        </p:txBody>
      </p:sp>
      <p:sp>
        <p:nvSpPr>
          <p:cNvPr id="18" name="TextBox 18"/>
          <p:cNvSpPr txBox="1"/>
          <p:nvPr/>
        </p:nvSpPr>
        <p:spPr>
          <a:xfrm>
            <a:off x="13033981" y="2610526"/>
            <a:ext cx="4495552" cy="666116"/>
          </a:xfrm>
          <a:prstGeom prst="rect">
            <a:avLst/>
          </a:prstGeom>
        </p:spPr>
        <p:txBody>
          <a:bodyPr lIns="0" tIns="0" rIns="0" bIns="0" rtlCol="0" anchor="t">
            <a:spAutoFit/>
          </a:bodyPr>
          <a:lstStyle/>
          <a:p>
            <a:pPr algn="ctr">
              <a:lnSpc>
                <a:spcPts val="4759"/>
              </a:lnSpc>
            </a:pPr>
            <a:r>
              <a:rPr lang="en-US" sz="3399" b="1">
                <a:solidFill>
                  <a:srgbClr val="051D40"/>
                </a:solidFill>
                <a:latin typeface="Arimo Bold"/>
                <a:ea typeface="Arimo Bold"/>
                <a:cs typeface="Arimo Bold"/>
                <a:sym typeface="Arimo Bold"/>
              </a:rPr>
              <a:t>Code</a:t>
            </a:r>
          </a:p>
        </p:txBody>
      </p:sp>
      <p:sp>
        <p:nvSpPr>
          <p:cNvPr id="19" name="TextBox 19"/>
          <p:cNvSpPr txBox="1"/>
          <p:nvPr/>
        </p:nvSpPr>
        <p:spPr>
          <a:xfrm>
            <a:off x="13033981" y="6741186"/>
            <a:ext cx="2611022" cy="666116"/>
          </a:xfrm>
          <a:prstGeom prst="rect">
            <a:avLst/>
          </a:prstGeom>
        </p:spPr>
        <p:txBody>
          <a:bodyPr lIns="0" tIns="0" rIns="0" bIns="0" rtlCol="0" anchor="t">
            <a:spAutoFit/>
          </a:bodyPr>
          <a:lstStyle/>
          <a:p>
            <a:pPr algn="ctr">
              <a:lnSpc>
                <a:spcPts val="4759"/>
              </a:lnSpc>
            </a:pPr>
            <a:r>
              <a:rPr lang="en-US" sz="3399" b="1">
                <a:solidFill>
                  <a:srgbClr val="051D40"/>
                </a:solidFill>
                <a:latin typeface="Arimo Bold"/>
                <a:ea typeface="Arimo Bold"/>
                <a:cs typeface="Arimo Bold"/>
                <a:sym typeface="Arimo Bold"/>
              </a:rPr>
              <a:t>Connection</a:t>
            </a:r>
          </a:p>
        </p:txBody>
      </p:sp>
      <p:sp>
        <p:nvSpPr>
          <p:cNvPr id="20" name="TextBox 20"/>
          <p:cNvSpPr txBox="1"/>
          <p:nvPr/>
        </p:nvSpPr>
        <p:spPr>
          <a:xfrm>
            <a:off x="512580" y="4006774"/>
            <a:ext cx="5149802" cy="981711"/>
          </a:xfrm>
          <a:prstGeom prst="rect">
            <a:avLst/>
          </a:prstGeom>
        </p:spPr>
        <p:txBody>
          <a:bodyPr lIns="0" tIns="0" rIns="0" bIns="0" rtlCol="0" anchor="t">
            <a:spAutoFit/>
          </a:bodyPr>
          <a:lstStyle/>
          <a:p>
            <a:pPr algn="just">
              <a:lnSpc>
                <a:spcPts val="3639"/>
              </a:lnSpc>
            </a:pPr>
            <a:r>
              <a:rPr lang="en-US" sz="2599">
                <a:solidFill>
                  <a:srgbClr val="FFFFFF"/>
                </a:solidFill>
                <a:latin typeface="Poppins"/>
                <a:ea typeface="Poppins"/>
                <a:cs typeface="Poppins"/>
                <a:sym typeface="Poppins"/>
              </a:rPr>
              <a:t>A NoSQL Database is used to store and manage data</a:t>
            </a:r>
          </a:p>
        </p:txBody>
      </p:sp>
      <p:sp>
        <p:nvSpPr>
          <p:cNvPr id="21" name="TextBox 21"/>
          <p:cNvSpPr txBox="1"/>
          <p:nvPr/>
        </p:nvSpPr>
        <p:spPr>
          <a:xfrm>
            <a:off x="512581" y="8011978"/>
            <a:ext cx="5149802" cy="981711"/>
          </a:xfrm>
          <a:prstGeom prst="rect">
            <a:avLst/>
          </a:prstGeom>
        </p:spPr>
        <p:txBody>
          <a:bodyPr lIns="0" tIns="0" rIns="0" bIns="0" rtlCol="0" anchor="t">
            <a:spAutoFit/>
          </a:bodyPr>
          <a:lstStyle/>
          <a:p>
            <a:pPr algn="just">
              <a:lnSpc>
                <a:spcPts val="3639"/>
              </a:lnSpc>
            </a:pPr>
            <a:r>
              <a:rPr lang="en-US" sz="2599">
                <a:solidFill>
                  <a:srgbClr val="FFFFFF"/>
                </a:solidFill>
                <a:latin typeface="Poppins"/>
                <a:ea typeface="Poppins"/>
                <a:cs typeface="Poppins"/>
                <a:sym typeface="Poppins"/>
              </a:rPr>
              <a:t>A javascript library for building user interface</a:t>
            </a:r>
          </a:p>
        </p:txBody>
      </p:sp>
      <p:sp>
        <p:nvSpPr>
          <p:cNvPr id="22" name="TextBox 22"/>
          <p:cNvSpPr txBox="1"/>
          <p:nvPr/>
        </p:nvSpPr>
        <p:spPr>
          <a:xfrm>
            <a:off x="11140703" y="8011978"/>
            <a:ext cx="5850729" cy="1372210"/>
          </a:xfrm>
          <a:prstGeom prst="rect">
            <a:avLst/>
          </a:prstGeom>
        </p:spPr>
        <p:txBody>
          <a:bodyPr lIns="0" tIns="0" rIns="0" bIns="0" rtlCol="0" anchor="t">
            <a:spAutoFit/>
          </a:bodyPr>
          <a:lstStyle/>
          <a:p>
            <a:pPr algn="just">
              <a:lnSpc>
                <a:spcPts val="3639"/>
              </a:lnSpc>
            </a:pPr>
            <a:r>
              <a:rPr lang="en-US" sz="2599">
                <a:solidFill>
                  <a:srgbClr val="FFFFFF"/>
                </a:solidFill>
                <a:latin typeface="Poppins"/>
                <a:ea typeface="Poppins"/>
                <a:cs typeface="Poppins"/>
                <a:sym typeface="Poppins"/>
              </a:rPr>
              <a:t>React component can access and intract with the mongoDB database.</a:t>
            </a:r>
          </a:p>
        </p:txBody>
      </p:sp>
      <p:sp>
        <p:nvSpPr>
          <p:cNvPr id="23" name="TextBox 23"/>
          <p:cNvSpPr txBox="1"/>
          <p:nvPr/>
        </p:nvSpPr>
        <p:spPr>
          <a:xfrm>
            <a:off x="10972800" y="4007092"/>
            <a:ext cx="6427962" cy="1372210"/>
          </a:xfrm>
          <a:prstGeom prst="rect">
            <a:avLst/>
          </a:prstGeom>
        </p:spPr>
        <p:txBody>
          <a:bodyPr lIns="0" tIns="0" rIns="0" bIns="0" rtlCol="0" anchor="t">
            <a:spAutoFit/>
          </a:bodyPr>
          <a:lstStyle/>
          <a:p>
            <a:pPr algn="just">
              <a:lnSpc>
                <a:spcPts val="3639"/>
              </a:lnSpc>
            </a:pPr>
            <a:r>
              <a:rPr lang="en-US" sz="2599">
                <a:solidFill>
                  <a:srgbClr val="FFFFFF"/>
                </a:solidFill>
                <a:latin typeface="Poppins"/>
                <a:ea typeface="Poppins"/>
                <a:cs typeface="Poppins"/>
                <a:sym typeface="Poppins"/>
              </a:rPr>
              <a:t>Using library like Mangoose, developer establish a connection and perform database opration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620</Words>
  <Application>Microsoft Office PowerPoint</Application>
  <PresentationFormat>Custom</PresentationFormat>
  <Paragraphs>78</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Poppins</vt:lpstr>
      <vt:lpstr>Arial</vt:lpstr>
      <vt:lpstr>Open Sauce Bold</vt:lpstr>
      <vt:lpstr>Calibri</vt:lpstr>
      <vt:lpstr>Canva Sans</vt:lpstr>
      <vt:lpstr>Open Sauce</vt:lpstr>
      <vt:lpstr>Libre Baskerville</vt:lpstr>
      <vt:lpstr>Arimo Bold</vt:lpstr>
      <vt:lpstr>Poppins Bold</vt:lpstr>
      <vt:lpstr>Libre Baskerville Bold</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Presentation.pptx</dc:title>
  <cp:lastModifiedBy>shubhamsinghia160@gmail.com</cp:lastModifiedBy>
  <cp:revision>1</cp:revision>
  <dcterms:created xsi:type="dcterms:W3CDTF">2006-08-16T00:00:00Z</dcterms:created>
  <dcterms:modified xsi:type="dcterms:W3CDTF">2024-10-14T07:22:21Z</dcterms:modified>
  <dc:identifier>DAGO1SxbUPQ</dc:identifier>
</cp:coreProperties>
</file>